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93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01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75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80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00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79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66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04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52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83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18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633CB-BA51-4A6C-A3AE-5D81867C7A52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7092-DAB2-4C0E-81DC-5401059143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04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志愿者服务工作流程图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/>
          <a:lstStyle/>
          <a:p>
            <a:r>
              <a:rPr lang="zh-CN" altLang="en-US" dirty="0" smtClean="0"/>
              <a:t>上海市建筑工程学校  学生科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2016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18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705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基地建设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         每年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月份，吴泾镇精神文明建设办公室和学校签订学生志愿者服务基地协议书，并完成班级与基地一一对接工作。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/>
              <a:t>校</a:t>
            </a:r>
            <a:r>
              <a:rPr lang="zh-CN" altLang="en-US" dirty="0" smtClean="0"/>
              <a:t>内具体落实部门：学生科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附件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学生志愿者服务基地协议书</a:t>
            </a:r>
            <a:r>
              <a:rPr lang="en-US" altLang="zh-CN" dirty="0" smtClean="0"/>
              <a:t>》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附件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《  XX </a:t>
            </a:r>
            <a:r>
              <a:rPr lang="zh-CN" altLang="en-US" dirty="0" smtClean="0"/>
              <a:t>年度学生志愿者服务基地与班级对接一览表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334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CN" sz="2800" dirty="0"/>
              <a:t>2</a:t>
            </a:r>
            <a:r>
              <a:rPr lang="zh-CN" altLang="en-US" sz="2800" dirty="0" smtClean="0"/>
              <a:t>、阶段性维护。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en-US" altLang="zh-CN" sz="2800" dirty="0"/>
              <a:t> </a:t>
            </a:r>
            <a:r>
              <a:rPr lang="en-US" altLang="zh-CN" sz="2800" dirty="0" smtClean="0"/>
              <a:t>       </a:t>
            </a:r>
            <a:r>
              <a:rPr lang="zh-CN" altLang="en-US" sz="2800" dirty="0" smtClean="0"/>
              <a:t>每年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月、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月学校召开学生志愿者服务工作研讨会，邀请吴泾镇精神文明办、各基地负责人、工作人员等出席，学生科、教务科和教学部负责人及教务干事、志愿者服务专员、班主任等相关工作人员参加。</a:t>
            </a:r>
            <a:endParaRPr lang="zh-CN" altLang="en-US" sz="28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75172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基地维护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294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229600" cy="329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13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内容占位符 2"/>
          <p:cNvSpPr txBox="1">
            <a:spLocks/>
          </p:cNvSpPr>
          <p:nvPr/>
        </p:nvSpPr>
        <p:spPr>
          <a:xfrm>
            <a:off x="1524310" y="4903310"/>
            <a:ext cx="2427950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zh-CN" altLang="en-US" sz="1600" dirty="0"/>
              <a:t>前往基地，完成志愿服务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学分的时时录入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第一年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第二年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95878" y="3558078"/>
            <a:ext cx="1944216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志愿者服务基地</a:t>
            </a:r>
            <a:endParaRPr lang="zh-CN" altLang="en-US" sz="1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3851920" y="3567583"/>
            <a:ext cx="972108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班主任</a:t>
            </a:r>
            <a:endParaRPr lang="zh-CN" altLang="en-US" sz="180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660232" y="3415873"/>
            <a:ext cx="1728192" cy="6607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市级志愿者服务</a:t>
            </a:r>
            <a:endParaRPr lang="en-US" altLang="zh-CN" sz="1800" dirty="0" smtClean="0"/>
          </a:p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学时录入平台</a:t>
            </a:r>
            <a:endParaRPr lang="zh-CN" altLang="en-US" sz="1800" dirty="0"/>
          </a:p>
        </p:txBody>
      </p:sp>
      <p:cxnSp>
        <p:nvCxnSpPr>
          <p:cNvPr id="8" name="直接连接符 7"/>
          <p:cNvCxnSpPr>
            <a:endCxn id="5" idx="1"/>
          </p:cNvCxnSpPr>
          <p:nvPr/>
        </p:nvCxnSpPr>
        <p:spPr>
          <a:xfrm flipV="1">
            <a:off x="2540094" y="3736751"/>
            <a:ext cx="1311826" cy="778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内容占位符 2"/>
          <p:cNvSpPr txBox="1">
            <a:spLocks/>
          </p:cNvSpPr>
          <p:nvPr/>
        </p:nvSpPr>
        <p:spPr>
          <a:xfrm>
            <a:off x="2540094" y="3384709"/>
            <a:ext cx="1095802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发布需求</a:t>
            </a:r>
            <a:endParaRPr lang="zh-CN" altLang="en-US" sz="1800" dirty="0"/>
          </a:p>
        </p:txBody>
      </p:sp>
      <p:cxnSp>
        <p:nvCxnSpPr>
          <p:cNvPr id="23" name="直接连接符 22"/>
          <p:cNvCxnSpPr>
            <a:endCxn id="6" idx="1"/>
          </p:cNvCxnSpPr>
          <p:nvPr/>
        </p:nvCxnSpPr>
        <p:spPr>
          <a:xfrm flipV="1">
            <a:off x="4824028" y="3746257"/>
            <a:ext cx="1836204" cy="7788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490350" y="5241646"/>
            <a:ext cx="236157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337974" y="3905919"/>
            <a:ext cx="0" cy="1166559"/>
          </a:xfrm>
          <a:prstGeom prst="line">
            <a:avLst/>
          </a:prstGeom>
          <a:ln>
            <a:headEnd type="none" w="lg" len="lg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内容占位符 2"/>
          <p:cNvSpPr txBox="1">
            <a:spLocks/>
          </p:cNvSpPr>
          <p:nvPr/>
        </p:nvSpPr>
        <p:spPr>
          <a:xfrm>
            <a:off x="3866250" y="5072478"/>
            <a:ext cx="1137798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800" dirty="0"/>
              <a:t>班级学生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4359167" y="4076640"/>
            <a:ext cx="378042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00"/>
              </a:lnSpc>
              <a:buFont typeface="Arial" pitchFamily="34" charset="0"/>
              <a:buNone/>
            </a:pPr>
            <a:r>
              <a:rPr lang="zh-CN" altLang="en-US" sz="1600" dirty="0" smtClean="0"/>
              <a:t>选</a:t>
            </a:r>
            <a:endParaRPr lang="en-US" altLang="zh-CN" sz="1600" dirty="0" smtClean="0"/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zh-CN" altLang="en-US" sz="1600" dirty="0" smtClean="0"/>
              <a:t>派</a:t>
            </a:r>
            <a:endParaRPr lang="en-US" altLang="zh-CN" sz="1600" dirty="0" smtClean="0"/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zh-CN" altLang="en-US" sz="1600" dirty="0" smtClean="0"/>
              <a:t>学</a:t>
            </a:r>
            <a:endParaRPr lang="en-US" altLang="zh-CN" sz="1600" dirty="0" smtClean="0"/>
          </a:p>
          <a:p>
            <a:pPr marL="0" indent="0">
              <a:lnSpc>
                <a:spcPts val="1200"/>
              </a:lnSpc>
              <a:buFont typeface="Arial" pitchFamily="34" charset="0"/>
              <a:buNone/>
            </a:pPr>
            <a:r>
              <a:rPr lang="zh-CN" altLang="en-US" sz="1600" dirty="0" smtClean="0"/>
              <a:t>生</a:t>
            </a:r>
            <a:endParaRPr lang="zh-CN" altLang="en-US" sz="1600" dirty="0"/>
          </a:p>
        </p:txBody>
      </p:sp>
      <p:cxnSp>
        <p:nvCxnSpPr>
          <p:cNvPr id="40" name="直接连接符 39"/>
          <p:cNvCxnSpPr/>
          <p:nvPr/>
        </p:nvCxnSpPr>
        <p:spPr>
          <a:xfrm>
            <a:off x="1489179" y="2564904"/>
            <a:ext cx="0" cy="993174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1479791" y="2564904"/>
            <a:ext cx="2879376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>
            <a:endCxn id="5" idx="0"/>
          </p:cNvCxnSpPr>
          <p:nvPr/>
        </p:nvCxnSpPr>
        <p:spPr>
          <a:xfrm>
            <a:off x="4337974" y="2564904"/>
            <a:ext cx="0" cy="1002679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内容占位符 2"/>
          <p:cNvSpPr txBox="1">
            <a:spLocks/>
          </p:cNvSpPr>
          <p:nvPr/>
        </p:nvSpPr>
        <p:spPr>
          <a:xfrm>
            <a:off x="1705504" y="2586608"/>
            <a:ext cx="2427950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zh-CN" sz="1600" dirty="0" smtClean="0"/>
              <a:t>2</a:t>
            </a:r>
            <a:r>
              <a:rPr lang="zh-CN" altLang="en-US" sz="1600" dirty="0" smtClean="0"/>
              <a:t>日内反馈学生完成情况</a:t>
            </a:r>
            <a:endParaRPr lang="zh-CN" altLang="en-US" sz="1600" dirty="0"/>
          </a:p>
        </p:txBody>
      </p:sp>
      <p:sp>
        <p:nvSpPr>
          <p:cNvPr id="51" name="内容占位符 2"/>
          <p:cNvSpPr txBox="1">
            <a:spLocks/>
          </p:cNvSpPr>
          <p:nvPr/>
        </p:nvSpPr>
        <p:spPr>
          <a:xfrm>
            <a:off x="5125719" y="3402309"/>
            <a:ext cx="1213975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zh-CN" sz="1600" dirty="0" smtClean="0"/>
              <a:t>15</a:t>
            </a:r>
            <a:r>
              <a:rPr lang="zh-CN" altLang="en-US" sz="1600" dirty="0" smtClean="0"/>
              <a:t>日内录入</a:t>
            </a:r>
            <a:endParaRPr lang="zh-CN" altLang="en-US" sz="1600" dirty="0"/>
          </a:p>
        </p:txBody>
      </p:sp>
      <p:cxnSp>
        <p:nvCxnSpPr>
          <p:cNvPr id="52" name="直接连接符 51"/>
          <p:cNvCxnSpPr/>
          <p:nvPr/>
        </p:nvCxnSpPr>
        <p:spPr>
          <a:xfrm flipV="1">
            <a:off x="1452005" y="3905919"/>
            <a:ext cx="0" cy="1335727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92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课时费支付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340768"/>
            <a:ext cx="8229600" cy="64807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每年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月和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月完成学期课时费支付工作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95878" y="3558078"/>
            <a:ext cx="972108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班主任</a:t>
            </a:r>
            <a:endParaRPr lang="zh-CN" altLang="en-US" sz="1800" dirty="0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596586" y="3716086"/>
            <a:ext cx="1311826" cy="778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内容占位符 2"/>
          <p:cNvSpPr txBox="1">
            <a:spLocks/>
          </p:cNvSpPr>
          <p:nvPr/>
        </p:nvSpPr>
        <p:spPr>
          <a:xfrm>
            <a:off x="2908412" y="3567583"/>
            <a:ext cx="1663588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本部教务干事</a:t>
            </a:r>
            <a:endParaRPr lang="zh-CN" altLang="en-US" sz="180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704598" y="3896414"/>
            <a:ext cx="1095802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600" dirty="0" smtClean="0"/>
              <a:t>凭录入平台全班学生完成</a:t>
            </a:r>
            <a:r>
              <a:rPr lang="en-US" altLang="zh-CN" sz="1600" dirty="0" smtClean="0"/>
              <a:t>X</a:t>
            </a:r>
            <a:r>
              <a:rPr lang="zh-CN" altLang="en-US" sz="1600" dirty="0" smtClean="0"/>
              <a:t>学时记录打印版，提出</a:t>
            </a:r>
            <a:r>
              <a:rPr lang="en-US" altLang="zh-CN" sz="1600" dirty="0" smtClean="0"/>
              <a:t>X</a:t>
            </a:r>
            <a:r>
              <a:rPr lang="zh-CN" altLang="en-US" sz="1600" dirty="0" smtClean="0"/>
              <a:t>课时费支付申请</a:t>
            </a:r>
            <a:endParaRPr lang="zh-CN" altLang="en-US" sz="1600" dirty="0"/>
          </a:p>
        </p:txBody>
      </p:sp>
      <p:cxnSp>
        <p:nvCxnSpPr>
          <p:cNvPr id="8" name="直接连接符 7"/>
          <p:cNvCxnSpPr>
            <a:endCxn id="10" idx="1"/>
          </p:cNvCxnSpPr>
          <p:nvPr/>
        </p:nvCxnSpPr>
        <p:spPr>
          <a:xfrm flipV="1">
            <a:off x="4572000" y="3703472"/>
            <a:ext cx="1372214" cy="1650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内容占位符 2"/>
          <p:cNvSpPr txBox="1">
            <a:spLocks/>
          </p:cNvSpPr>
          <p:nvPr/>
        </p:nvSpPr>
        <p:spPr>
          <a:xfrm>
            <a:off x="4680012" y="2323728"/>
            <a:ext cx="1095802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600" dirty="0" smtClean="0"/>
              <a:t>审核</a:t>
            </a:r>
            <a:r>
              <a:rPr lang="en-US" altLang="zh-CN" sz="1600" dirty="0" smtClean="0"/>
              <a:t>X</a:t>
            </a:r>
            <a:r>
              <a:rPr lang="zh-CN" altLang="en-US" sz="1600" dirty="0" smtClean="0"/>
              <a:t>学时记录打印版，制作</a:t>
            </a:r>
            <a:r>
              <a:rPr lang="en-US" altLang="zh-CN" sz="1600" dirty="0" smtClean="0"/>
              <a:t>X</a:t>
            </a:r>
            <a:r>
              <a:rPr lang="zh-CN" altLang="en-US" sz="1600" dirty="0" smtClean="0"/>
              <a:t>课时费付款单</a:t>
            </a:r>
            <a:endParaRPr lang="zh-CN" altLang="en-US" sz="1600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5944214" y="3534304"/>
            <a:ext cx="1280462" cy="33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800" dirty="0" smtClean="0"/>
              <a:t>教学部主任</a:t>
            </a:r>
            <a:endParaRPr lang="zh-CN" altLang="en-US" sz="1800" dirty="0"/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7224676" y="3725787"/>
            <a:ext cx="515676" cy="1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内容占位符 2"/>
          <p:cNvSpPr txBox="1">
            <a:spLocks/>
          </p:cNvSpPr>
          <p:nvPr/>
        </p:nvSpPr>
        <p:spPr>
          <a:xfrm>
            <a:off x="7864011" y="3389957"/>
            <a:ext cx="1095802" cy="845840"/>
          </a:xfrm>
          <a:prstGeom prst="rect">
            <a:avLst/>
          </a:prstGeom>
          <a:ln>
            <a:solidFill>
              <a:srgbClr val="92D050"/>
            </a:solidFill>
            <a:prstDash val="dash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600" dirty="0" smtClean="0"/>
              <a:t>进入课时费审核报销程序</a:t>
            </a:r>
            <a:endParaRPr lang="zh-CN" altLang="en-US" sz="1600" dirty="0"/>
          </a:p>
        </p:txBody>
      </p:sp>
      <p:sp>
        <p:nvSpPr>
          <p:cNvPr id="17" name="内容占位符 2"/>
          <p:cNvSpPr txBox="1">
            <a:spLocks/>
          </p:cNvSpPr>
          <p:nvPr/>
        </p:nvSpPr>
        <p:spPr>
          <a:xfrm>
            <a:off x="7210766" y="3264161"/>
            <a:ext cx="644365" cy="338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sz="1600" dirty="0" smtClean="0"/>
              <a:t>审核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8964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194</Words>
  <Application>Microsoft Office PowerPoint</Application>
  <PresentationFormat>全屏显示(4:3)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志愿者服务工作流程图</vt:lpstr>
      <vt:lpstr>基地建设</vt:lpstr>
      <vt:lpstr>2、阶段性维护。         每年6月、12月学校召开学生志愿者服务工作研讨会，邀请吴泾镇精神文明办、各基地负责人、工作人员等出席，学生科、教务科和教学部负责人及教务干事、志愿者服务专员、班主任等相关工作人员参加。</vt:lpstr>
      <vt:lpstr>PowerPoint 演示文稿</vt:lpstr>
      <vt:lpstr>学分的时时录入</vt:lpstr>
      <vt:lpstr>课时费支付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志愿者服务工作流程图</dc:title>
  <dc:creator>USER-</dc:creator>
  <cp:lastModifiedBy>USER-</cp:lastModifiedBy>
  <cp:revision>16</cp:revision>
  <dcterms:created xsi:type="dcterms:W3CDTF">2016-11-21T00:58:50Z</dcterms:created>
  <dcterms:modified xsi:type="dcterms:W3CDTF">2016-11-21T03:09:56Z</dcterms:modified>
</cp:coreProperties>
</file>