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7" r:id="rId2"/>
    <p:sldId id="397" r:id="rId3"/>
    <p:sldId id="345" r:id="rId4"/>
    <p:sldId id="346" r:id="rId5"/>
    <p:sldId id="339" r:id="rId6"/>
    <p:sldId id="341" r:id="rId7"/>
    <p:sldId id="359" r:id="rId8"/>
    <p:sldId id="344" r:id="rId9"/>
    <p:sldId id="358" r:id="rId10"/>
    <p:sldId id="361" r:id="rId11"/>
    <p:sldId id="362" r:id="rId12"/>
    <p:sldId id="360" r:id="rId13"/>
    <p:sldId id="364" r:id="rId14"/>
    <p:sldId id="363" r:id="rId15"/>
    <p:sldId id="342" r:id="rId16"/>
    <p:sldId id="399" r:id="rId17"/>
    <p:sldId id="365" r:id="rId18"/>
    <p:sldId id="366" r:id="rId19"/>
    <p:sldId id="367" r:id="rId20"/>
    <p:sldId id="368" r:id="rId21"/>
    <p:sldId id="369" r:id="rId22"/>
    <p:sldId id="370" r:id="rId23"/>
    <p:sldId id="371" r:id="rId24"/>
    <p:sldId id="372" r:id="rId25"/>
    <p:sldId id="373" r:id="rId26"/>
    <p:sldId id="374" r:id="rId27"/>
    <p:sldId id="400" r:id="rId28"/>
    <p:sldId id="375" r:id="rId29"/>
    <p:sldId id="376" r:id="rId30"/>
    <p:sldId id="377" r:id="rId31"/>
    <p:sldId id="378" r:id="rId32"/>
    <p:sldId id="379" r:id="rId33"/>
    <p:sldId id="402" r:id="rId34"/>
    <p:sldId id="403" r:id="rId35"/>
    <p:sldId id="404" r:id="rId36"/>
    <p:sldId id="401" r:id="rId37"/>
    <p:sldId id="405" r:id="rId38"/>
    <p:sldId id="406" r:id="rId39"/>
    <p:sldId id="424" r:id="rId40"/>
    <p:sldId id="390" r:id="rId41"/>
    <p:sldId id="391" r:id="rId42"/>
    <p:sldId id="392" r:id="rId43"/>
    <p:sldId id="393" r:id="rId44"/>
    <p:sldId id="394" r:id="rId45"/>
    <p:sldId id="395" r:id="rId46"/>
    <p:sldId id="396" r:id="rId47"/>
    <p:sldId id="407" r:id="rId48"/>
    <p:sldId id="408" r:id="rId49"/>
    <p:sldId id="417" r:id="rId50"/>
    <p:sldId id="409" r:id="rId51"/>
    <p:sldId id="410" r:id="rId52"/>
    <p:sldId id="411" r:id="rId53"/>
    <p:sldId id="412" r:id="rId54"/>
    <p:sldId id="413" r:id="rId55"/>
    <p:sldId id="414" r:id="rId56"/>
    <p:sldId id="415" r:id="rId57"/>
    <p:sldId id="416" r:id="rId58"/>
    <p:sldId id="421" r:id="rId59"/>
    <p:sldId id="418" r:id="rId60"/>
    <p:sldId id="419" r:id="rId61"/>
    <p:sldId id="420" r:id="rId62"/>
    <p:sldId id="422" r:id="rId63"/>
    <p:sldId id="380" r:id="rId64"/>
    <p:sldId id="381" r:id="rId65"/>
    <p:sldId id="382" r:id="rId66"/>
    <p:sldId id="383" r:id="rId67"/>
    <p:sldId id="384" r:id="rId68"/>
    <p:sldId id="385" r:id="rId69"/>
    <p:sldId id="386" r:id="rId70"/>
    <p:sldId id="387" r:id="rId71"/>
    <p:sldId id="388" r:id="rId72"/>
    <p:sldId id="423" r:id="rId73"/>
    <p:sldId id="425" r:id="rId7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默认节" id="{7C07953F-E7B9-4085-8FA3-A90C17AB9B14}">
          <p14:sldIdLst>
            <p14:sldId id="257"/>
            <p14:sldId id="397"/>
            <p14:sldId id="345"/>
            <p14:sldId id="346"/>
            <p14:sldId id="339"/>
            <p14:sldId id="341"/>
            <p14:sldId id="359"/>
            <p14:sldId id="344"/>
            <p14:sldId id="358"/>
            <p14:sldId id="361"/>
            <p14:sldId id="362"/>
            <p14:sldId id="360"/>
            <p14:sldId id="364"/>
            <p14:sldId id="363"/>
            <p14:sldId id="342"/>
            <p14:sldId id="399"/>
            <p14:sldId id="365"/>
            <p14:sldId id="366"/>
            <p14:sldId id="367"/>
            <p14:sldId id="368"/>
            <p14:sldId id="369"/>
            <p14:sldId id="370"/>
            <p14:sldId id="371"/>
            <p14:sldId id="372"/>
            <p14:sldId id="373"/>
            <p14:sldId id="374"/>
            <p14:sldId id="400"/>
            <p14:sldId id="375"/>
            <p14:sldId id="376"/>
            <p14:sldId id="377"/>
            <p14:sldId id="378"/>
            <p14:sldId id="379"/>
            <p14:sldId id="402"/>
            <p14:sldId id="403"/>
            <p14:sldId id="404"/>
            <p14:sldId id="401"/>
            <p14:sldId id="405"/>
            <p14:sldId id="406"/>
            <p14:sldId id="424"/>
            <p14:sldId id="390"/>
            <p14:sldId id="391"/>
            <p14:sldId id="392"/>
            <p14:sldId id="393"/>
            <p14:sldId id="394"/>
            <p14:sldId id="395"/>
            <p14:sldId id="396"/>
            <p14:sldId id="407"/>
            <p14:sldId id="408"/>
            <p14:sldId id="417"/>
            <p14:sldId id="409"/>
            <p14:sldId id="410"/>
            <p14:sldId id="411"/>
            <p14:sldId id="412"/>
            <p14:sldId id="413"/>
            <p14:sldId id="414"/>
            <p14:sldId id="415"/>
            <p14:sldId id="416"/>
            <p14:sldId id="421"/>
            <p14:sldId id="418"/>
            <p14:sldId id="419"/>
            <p14:sldId id="420"/>
            <p14:sldId id="422"/>
            <p14:sldId id="380"/>
            <p14:sldId id="381"/>
            <p14:sldId id="382"/>
            <p14:sldId id="383"/>
            <p14:sldId id="384"/>
            <p14:sldId id="385"/>
            <p14:sldId id="386"/>
            <p14:sldId id="387"/>
            <p14:sldId id="388"/>
            <p14:sldId id="423"/>
            <p14:sldId id="425"/>
          </p14:sldIdLst>
        </p14:section>
      </p14:sectionLst>
    </p:ext>
    <p:ext uri="{EFAFB233-063F-42B5-8137-9DF3F51BA10A}">
      <p15:sldGuideLst xmlns:p15="http://schemas.microsoft.com/office/powerpoint/2012/main" xmlns="">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CFF"/>
    <a:srgbClr val="66FF33"/>
    <a:srgbClr val="5B9BD5"/>
    <a:srgbClr val="F7E609"/>
    <a:srgbClr val="0082D2"/>
    <a:srgbClr val="548235"/>
    <a:srgbClr val="00B0F0"/>
    <a:srgbClr val="203864"/>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75" autoAdjust="0"/>
  </p:normalViewPr>
  <p:slideViewPr>
    <p:cSldViewPr snapToGrid="0" showGuides="1">
      <p:cViewPr varScale="1">
        <p:scale>
          <a:sx n="77" d="100"/>
          <a:sy n="77" d="100"/>
        </p:scale>
        <p:origin x="-534" y="-96"/>
      </p:cViewPr>
      <p:guideLst>
        <p:guide orient="horz" pos="2137"/>
        <p:guide pos="3840"/>
      </p:guideLst>
    </p:cSldViewPr>
  </p:slid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C53BF9-3C03-4553-99E7-9FD12914F772}" type="datetimeFigureOut">
              <a:rPr lang="zh-CN" altLang="en-US" smtClean="0"/>
              <a:pPr/>
              <a:t>2018/3/19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FEAB3-A5D2-46EB-A746-FC0586DC06E2}" type="slidenum">
              <a:rPr lang="zh-CN" altLang="en-US" smtClean="0"/>
              <a:pPr/>
              <a:t>‹#›</a:t>
            </a:fld>
            <a:endParaRPr lang="zh-CN" altLang="en-US"/>
          </a:p>
        </p:txBody>
      </p:sp>
    </p:spTree>
    <p:extLst>
      <p:ext uri="{BB962C8B-B14F-4D97-AF65-F5344CB8AC3E}">
        <p14:creationId xmlns:p14="http://schemas.microsoft.com/office/powerpoint/2010/main" xmlns="" val="2295178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FEAB3-A5D2-46EB-A746-FC0586DC06E2}" type="slidenum">
              <a:rPr lang="zh-CN" altLang="en-US" smtClean="0"/>
              <a:pPr/>
              <a:t>5</a:t>
            </a:fld>
            <a:endParaRPr lang="zh-CN" altLang="en-US"/>
          </a:p>
        </p:txBody>
      </p:sp>
    </p:spTree>
    <p:extLst>
      <p:ext uri="{BB962C8B-B14F-4D97-AF65-F5344CB8AC3E}">
        <p14:creationId xmlns:p14="http://schemas.microsoft.com/office/powerpoint/2010/main" xmlns="" val="4096209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a:extLst>
              <a:ext uri="{FF2B5EF4-FFF2-40B4-BE49-F238E27FC236}">
                <a16:creationId xmlns:a16="http://schemas.microsoft.com/office/drawing/2014/main" xmlns="" id="{37697516-1DC1-4C2A-BC37-D6DDCC25DC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备注占位符 2">
            <a:extLst>
              <a:ext uri="{FF2B5EF4-FFF2-40B4-BE49-F238E27FC236}">
                <a16:creationId xmlns:a16="http://schemas.microsoft.com/office/drawing/2014/main" xmlns="" id="{E1B8F78E-0885-4006-B774-C42748716E38}"/>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a:t>学生登录平台后点击</a:t>
            </a:r>
            <a:r>
              <a:rPr lang="en-US" altLang="zh-CN"/>
              <a:t>【</a:t>
            </a:r>
            <a:r>
              <a:rPr lang="zh-CN" altLang="en-US"/>
              <a:t>学生确认</a:t>
            </a:r>
            <a:r>
              <a:rPr lang="en-US" altLang="zh-CN"/>
              <a:t>】</a:t>
            </a:r>
            <a:r>
              <a:rPr lang="zh-CN" altLang="en-US"/>
              <a:t>进入学生确认页面。如发生学籍异动，页面上会显示</a:t>
            </a:r>
            <a:r>
              <a:rPr lang="en-US" altLang="zh-CN"/>
              <a:t>【</a:t>
            </a:r>
            <a:r>
              <a:rPr lang="zh-CN" altLang="en-US"/>
              <a:t>综合素质纪实报告发起签字</a:t>
            </a:r>
            <a:r>
              <a:rPr lang="en-US" altLang="zh-CN"/>
              <a:t>】</a:t>
            </a:r>
            <a:r>
              <a:rPr lang="zh-CN" altLang="en-US"/>
              <a:t>按钮。</a:t>
            </a:r>
            <a:endParaRPr lang="en-US" altLang="zh-CN"/>
          </a:p>
          <a:p>
            <a:r>
              <a:rPr lang="zh-CN" altLang="en-US"/>
              <a:t>点击按钮学生发起转学签字流程。</a:t>
            </a:r>
          </a:p>
        </p:txBody>
      </p:sp>
      <p:sp>
        <p:nvSpPr>
          <p:cNvPr id="29700" name="灯片编号占位符 3">
            <a:extLst>
              <a:ext uri="{FF2B5EF4-FFF2-40B4-BE49-F238E27FC236}">
                <a16:creationId xmlns:a16="http://schemas.microsoft.com/office/drawing/2014/main" xmlns="" id="{AF6B447D-4435-4378-B9CD-C38FC6D809A6}"/>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panose="020F0502020204030204" pitchFamily="34" charset="0"/>
                <a:ea typeface="宋体" panose="02010600030101010101" pitchFamily="2" charset="-122"/>
              </a:defRPr>
            </a:lvl1pPr>
            <a:lvl2pPr marL="742950" indent="-285750">
              <a:defRPr sz="1200">
                <a:solidFill>
                  <a:schemeClr val="tx1"/>
                </a:solidFill>
                <a:latin typeface="Calibri" panose="020F0502020204030204" pitchFamily="34" charset="0"/>
                <a:ea typeface="宋体" panose="02010600030101010101" pitchFamily="2" charset="-122"/>
              </a:defRPr>
            </a:lvl2pPr>
            <a:lvl3pPr marL="1143000" indent="-228600">
              <a:defRPr sz="1200">
                <a:solidFill>
                  <a:schemeClr val="tx1"/>
                </a:solidFill>
                <a:latin typeface="Calibri" panose="020F0502020204030204" pitchFamily="34" charset="0"/>
                <a:ea typeface="宋体" panose="02010600030101010101" pitchFamily="2" charset="-122"/>
              </a:defRPr>
            </a:lvl3pPr>
            <a:lvl4pPr marL="1600200" indent="-228600">
              <a:defRPr sz="1200">
                <a:solidFill>
                  <a:schemeClr val="tx1"/>
                </a:solidFill>
                <a:latin typeface="Calibri" panose="020F0502020204030204" pitchFamily="34" charset="0"/>
                <a:ea typeface="宋体" panose="02010600030101010101" pitchFamily="2" charset="-122"/>
              </a:defRPr>
            </a:lvl4pPr>
            <a:lvl5pPr marL="2057400" indent="-228600">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1200">
                <a:solidFill>
                  <a:schemeClr val="tx1"/>
                </a:solidFill>
                <a:latin typeface="Calibri" panose="020F0502020204030204" pitchFamily="34" charset="0"/>
                <a:ea typeface="宋体" panose="02010600030101010101" pitchFamily="2" charset="-122"/>
              </a:defRPr>
            </a:lvl9pPr>
          </a:lstStyle>
          <a:p>
            <a:pPr>
              <a:buFontTx/>
              <a:buNone/>
            </a:pPr>
            <a:fld id="{60373CCD-F85C-4B5F-9FFE-A5C44A66F991}" type="slidenum">
              <a:rPr lang="zh-CN" altLang="en-US"/>
              <a:pPr>
                <a:buFontTx/>
                <a:buNone/>
              </a:pPr>
              <a:t>29</a:t>
            </a:fld>
            <a:endParaRPr lang="zh-CN" altLang="en-US"/>
          </a:p>
        </p:txBody>
      </p:sp>
    </p:spTree>
    <p:extLst>
      <p:ext uri="{BB962C8B-B14F-4D97-AF65-F5344CB8AC3E}">
        <p14:creationId xmlns:p14="http://schemas.microsoft.com/office/powerpoint/2010/main" xmlns="" val="1151688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a:extLst>
              <a:ext uri="{FF2B5EF4-FFF2-40B4-BE49-F238E27FC236}">
                <a16:creationId xmlns:a16="http://schemas.microsoft.com/office/drawing/2014/main" xmlns="" id="{CF5FCAC6-FB8C-43E1-BE5F-D066AD1EFB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7" name="备注占位符 2">
            <a:extLst>
              <a:ext uri="{FF2B5EF4-FFF2-40B4-BE49-F238E27FC236}">
                <a16:creationId xmlns:a16="http://schemas.microsoft.com/office/drawing/2014/main" xmlns="" id="{65E46D4D-9314-47F0-8513-8EE312CE217D}"/>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a:t>学生发起签字流程后，页面会增加</a:t>
            </a:r>
            <a:r>
              <a:rPr lang="en-US" altLang="zh-CN"/>
              <a:t>【</a:t>
            </a:r>
            <a:r>
              <a:rPr lang="zh-CN" altLang="en-US"/>
              <a:t>签字详情</a:t>
            </a:r>
            <a:r>
              <a:rPr lang="en-US" altLang="zh-CN"/>
              <a:t>】</a:t>
            </a:r>
            <a:r>
              <a:rPr lang="zh-CN" altLang="en-US"/>
              <a:t>按钮。点击该按钮查看签字流程。</a:t>
            </a:r>
            <a:endParaRPr lang="en-US" altLang="zh-CN"/>
          </a:p>
          <a:p>
            <a:r>
              <a:rPr lang="zh-CN" altLang="en-US"/>
              <a:t>目前显示签字流程为原班主任签字。</a:t>
            </a:r>
          </a:p>
        </p:txBody>
      </p:sp>
      <p:sp>
        <p:nvSpPr>
          <p:cNvPr id="31748" name="灯片编号占位符 3">
            <a:extLst>
              <a:ext uri="{FF2B5EF4-FFF2-40B4-BE49-F238E27FC236}">
                <a16:creationId xmlns:a16="http://schemas.microsoft.com/office/drawing/2014/main" xmlns="" id="{B5B482F2-7A38-44E4-BD98-653EAAD4765D}"/>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panose="020F0502020204030204" pitchFamily="34" charset="0"/>
                <a:ea typeface="宋体" panose="02010600030101010101" pitchFamily="2" charset="-122"/>
              </a:defRPr>
            </a:lvl1pPr>
            <a:lvl2pPr marL="742950" indent="-285750">
              <a:defRPr sz="1200">
                <a:solidFill>
                  <a:schemeClr val="tx1"/>
                </a:solidFill>
                <a:latin typeface="Calibri" panose="020F0502020204030204" pitchFamily="34" charset="0"/>
                <a:ea typeface="宋体" panose="02010600030101010101" pitchFamily="2" charset="-122"/>
              </a:defRPr>
            </a:lvl2pPr>
            <a:lvl3pPr marL="1143000" indent="-228600">
              <a:defRPr sz="1200">
                <a:solidFill>
                  <a:schemeClr val="tx1"/>
                </a:solidFill>
                <a:latin typeface="Calibri" panose="020F0502020204030204" pitchFamily="34" charset="0"/>
                <a:ea typeface="宋体" panose="02010600030101010101" pitchFamily="2" charset="-122"/>
              </a:defRPr>
            </a:lvl3pPr>
            <a:lvl4pPr marL="1600200" indent="-228600">
              <a:defRPr sz="1200">
                <a:solidFill>
                  <a:schemeClr val="tx1"/>
                </a:solidFill>
                <a:latin typeface="Calibri" panose="020F0502020204030204" pitchFamily="34" charset="0"/>
                <a:ea typeface="宋体" panose="02010600030101010101" pitchFamily="2" charset="-122"/>
              </a:defRPr>
            </a:lvl4pPr>
            <a:lvl5pPr marL="2057400" indent="-228600">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1200">
                <a:solidFill>
                  <a:schemeClr val="tx1"/>
                </a:solidFill>
                <a:latin typeface="Calibri" panose="020F0502020204030204" pitchFamily="34" charset="0"/>
                <a:ea typeface="宋体" panose="02010600030101010101" pitchFamily="2" charset="-122"/>
              </a:defRPr>
            </a:lvl9pPr>
          </a:lstStyle>
          <a:p>
            <a:pPr>
              <a:buFontTx/>
              <a:buNone/>
            </a:pPr>
            <a:fld id="{57796E12-E35A-47B5-B034-D3BCC0192661}" type="slidenum">
              <a:rPr lang="zh-CN" altLang="en-US"/>
              <a:pPr>
                <a:buFontTx/>
                <a:buNone/>
              </a:pPr>
              <a:t>30</a:t>
            </a:fld>
            <a:endParaRPr lang="zh-CN" altLang="en-US"/>
          </a:p>
        </p:txBody>
      </p:sp>
    </p:spTree>
    <p:extLst>
      <p:ext uri="{BB962C8B-B14F-4D97-AF65-F5344CB8AC3E}">
        <p14:creationId xmlns:p14="http://schemas.microsoft.com/office/powerpoint/2010/main" xmlns="" val="4112022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a:extLst>
              <a:ext uri="{FF2B5EF4-FFF2-40B4-BE49-F238E27FC236}">
                <a16:creationId xmlns:a16="http://schemas.microsoft.com/office/drawing/2014/main" xmlns="" id="{AAF8DD49-67C0-4E6B-B8AA-4D205E22F6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备注占位符 2">
            <a:extLst>
              <a:ext uri="{FF2B5EF4-FFF2-40B4-BE49-F238E27FC236}">
                <a16:creationId xmlns:a16="http://schemas.microsoft.com/office/drawing/2014/main" xmlns="" id="{60E28DB7-CC0D-4A5A-B2E4-8F18FD7F66F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dirty="0"/>
              <a:t>转出学校班主任登录</a:t>
            </a:r>
            <a:endParaRPr lang="en-US" altLang="zh-CN" dirty="0"/>
          </a:p>
          <a:p>
            <a:r>
              <a:rPr lang="zh-CN" altLang="en-US" dirty="0"/>
              <a:t>进入</a:t>
            </a:r>
            <a:r>
              <a:rPr lang="en-US" altLang="zh-CN" dirty="0"/>
              <a:t>【</a:t>
            </a:r>
            <a:r>
              <a:rPr lang="zh-CN" altLang="en-US" dirty="0"/>
              <a:t>教师签字</a:t>
            </a:r>
            <a:r>
              <a:rPr lang="en-US" altLang="zh-CN" dirty="0"/>
              <a:t>】</a:t>
            </a:r>
            <a:r>
              <a:rPr lang="zh-CN" altLang="en-US" dirty="0"/>
              <a:t>页面，可以看到待班主任签字有</a:t>
            </a:r>
            <a:r>
              <a:rPr lang="en-US" altLang="zh-CN" dirty="0"/>
              <a:t>1</a:t>
            </a:r>
            <a:r>
              <a:rPr lang="zh-CN" altLang="en-US" dirty="0"/>
              <a:t>条数据未处理。</a:t>
            </a:r>
            <a:endParaRPr lang="en-US" altLang="zh-CN" dirty="0"/>
          </a:p>
          <a:p>
            <a:r>
              <a:rPr lang="zh-CN" altLang="en-US" dirty="0"/>
              <a:t>点击数字进入处理页面。点击</a:t>
            </a:r>
            <a:r>
              <a:rPr lang="en-US" altLang="zh-CN" dirty="0"/>
              <a:t>【</a:t>
            </a:r>
            <a:r>
              <a:rPr lang="zh-CN" altLang="en-US" dirty="0"/>
              <a:t>查看报告</a:t>
            </a:r>
            <a:r>
              <a:rPr lang="en-US" altLang="zh-CN" dirty="0"/>
              <a:t>】</a:t>
            </a:r>
            <a:r>
              <a:rPr lang="zh-CN" altLang="en-US" dirty="0"/>
              <a:t>查看学生的报告。</a:t>
            </a:r>
            <a:endParaRPr lang="en-US" altLang="zh-CN" dirty="0"/>
          </a:p>
          <a:p>
            <a:r>
              <a:rPr lang="zh-CN" altLang="en-US" dirty="0"/>
              <a:t>没有异议点击</a:t>
            </a:r>
            <a:r>
              <a:rPr lang="en-US" altLang="zh-CN" dirty="0"/>
              <a:t>【</a:t>
            </a:r>
            <a:r>
              <a:rPr lang="zh-CN" altLang="en-US" dirty="0"/>
              <a:t>确认签字</a:t>
            </a:r>
            <a:r>
              <a:rPr lang="en-US" altLang="zh-CN" dirty="0"/>
              <a:t>】</a:t>
            </a:r>
            <a:r>
              <a:rPr lang="zh-CN" altLang="en-US" dirty="0"/>
              <a:t>。</a:t>
            </a:r>
          </a:p>
        </p:txBody>
      </p:sp>
      <p:sp>
        <p:nvSpPr>
          <p:cNvPr id="33796" name="灯片编号占位符 3">
            <a:extLst>
              <a:ext uri="{FF2B5EF4-FFF2-40B4-BE49-F238E27FC236}">
                <a16:creationId xmlns:a16="http://schemas.microsoft.com/office/drawing/2014/main" xmlns="" id="{07E482F7-952F-4942-882C-DB8AEAD639CF}"/>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panose="020F0502020204030204" pitchFamily="34" charset="0"/>
                <a:ea typeface="宋体" panose="02010600030101010101" pitchFamily="2" charset="-122"/>
              </a:defRPr>
            </a:lvl1pPr>
            <a:lvl2pPr marL="742950" indent="-285750">
              <a:defRPr sz="1200">
                <a:solidFill>
                  <a:schemeClr val="tx1"/>
                </a:solidFill>
                <a:latin typeface="Calibri" panose="020F0502020204030204" pitchFamily="34" charset="0"/>
                <a:ea typeface="宋体" panose="02010600030101010101" pitchFamily="2" charset="-122"/>
              </a:defRPr>
            </a:lvl2pPr>
            <a:lvl3pPr marL="1143000" indent="-228600">
              <a:defRPr sz="1200">
                <a:solidFill>
                  <a:schemeClr val="tx1"/>
                </a:solidFill>
                <a:latin typeface="Calibri" panose="020F0502020204030204" pitchFamily="34" charset="0"/>
                <a:ea typeface="宋体" panose="02010600030101010101" pitchFamily="2" charset="-122"/>
              </a:defRPr>
            </a:lvl3pPr>
            <a:lvl4pPr marL="1600200" indent="-228600">
              <a:defRPr sz="1200">
                <a:solidFill>
                  <a:schemeClr val="tx1"/>
                </a:solidFill>
                <a:latin typeface="Calibri" panose="020F0502020204030204" pitchFamily="34" charset="0"/>
                <a:ea typeface="宋体" panose="02010600030101010101" pitchFamily="2" charset="-122"/>
              </a:defRPr>
            </a:lvl4pPr>
            <a:lvl5pPr marL="2057400" indent="-228600">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1200">
                <a:solidFill>
                  <a:schemeClr val="tx1"/>
                </a:solidFill>
                <a:latin typeface="Calibri" panose="020F0502020204030204" pitchFamily="34" charset="0"/>
                <a:ea typeface="宋体" panose="02010600030101010101" pitchFamily="2" charset="-122"/>
              </a:defRPr>
            </a:lvl9pPr>
          </a:lstStyle>
          <a:p>
            <a:pPr>
              <a:buFontTx/>
              <a:buNone/>
            </a:pPr>
            <a:fld id="{153E7A17-2C16-400B-A429-1484639EF933}" type="slidenum">
              <a:rPr lang="zh-CN" altLang="en-US"/>
              <a:pPr>
                <a:buFontTx/>
                <a:buNone/>
              </a:pPr>
              <a:t>31</a:t>
            </a:fld>
            <a:endParaRPr lang="zh-CN" altLang="en-US"/>
          </a:p>
        </p:txBody>
      </p:sp>
    </p:spTree>
    <p:extLst>
      <p:ext uri="{BB962C8B-B14F-4D97-AF65-F5344CB8AC3E}">
        <p14:creationId xmlns:p14="http://schemas.microsoft.com/office/powerpoint/2010/main" xmlns="" val="1918158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a:extLst>
              <a:ext uri="{FF2B5EF4-FFF2-40B4-BE49-F238E27FC236}">
                <a16:creationId xmlns:a16="http://schemas.microsoft.com/office/drawing/2014/main" xmlns="" id="{6A4E6FE0-06A3-4C02-8961-0771EDF345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备注占位符 2">
            <a:extLst>
              <a:ext uri="{FF2B5EF4-FFF2-40B4-BE49-F238E27FC236}">
                <a16:creationId xmlns:a16="http://schemas.microsoft.com/office/drawing/2014/main" xmlns="" id="{2BF3515B-35C6-4A55-833F-0721D500088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a:t>转出学校班主任签字同意后，进入转出学校校长签字流程。</a:t>
            </a:r>
            <a:endParaRPr lang="en-US" altLang="zh-CN"/>
          </a:p>
          <a:p>
            <a:r>
              <a:rPr lang="zh-CN" altLang="en-US"/>
              <a:t>转出学校校长登录，进入</a:t>
            </a:r>
            <a:r>
              <a:rPr lang="en-US" altLang="zh-CN"/>
              <a:t>【</a:t>
            </a:r>
            <a:r>
              <a:rPr lang="zh-CN" altLang="en-US"/>
              <a:t>校长签字</a:t>
            </a:r>
            <a:r>
              <a:rPr lang="en-US" altLang="zh-CN"/>
              <a:t>】</a:t>
            </a:r>
            <a:r>
              <a:rPr lang="zh-CN" altLang="en-US"/>
              <a:t>页面。</a:t>
            </a:r>
            <a:endParaRPr lang="en-US" altLang="zh-CN"/>
          </a:p>
          <a:p>
            <a:r>
              <a:rPr lang="zh-CN" altLang="en-US"/>
              <a:t>可以看见有两位学生已转学但未发起转学签字流程。有一个学生已发起转学签字流程并流程已走到校长签字。</a:t>
            </a:r>
            <a:endParaRPr lang="en-US" altLang="zh-CN"/>
          </a:p>
          <a:p>
            <a:r>
              <a:rPr lang="zh-CN" altLang="en-US"/>
              <a:t>点击待校长签字的数字进入</a:t>
            </a:r>
            <a:r>
              <a:rPr lang="en-US" altLang="zh-CN"/>
              <a:t>【</a:t>
            </a:r>
            <a:r>
              <a:rPr lang="zh-CN" altLang="en-US"/>
              <a:t>签字确认</a:t>
            </a:r>
            <a:r>
              <a:rPr lang="en-US" altLang="zh-CN"/>
              <a:t>】</a:t>
            </a:r>
            <a:r>
              <a:rPr lang="zh-CN" altLang="en-US"/>
              <a:t>页面。</a:t>
            </a:r>
            <a:endParaRPr lang="en-US" altLang="zh-CN"/>
          </a:p>
          <a:p>
            <a:r>
              <a:rPr lang="zh-CN" altLang="en-US"/>
              <a:t>没有异议点击</a:t>
            </a:r>
            <a:r>
              <a:rPr lang="en-US" altLang="zh-CN"/>
              <a:t>【</a:t>
            </a:r>
            <a:r>
              <a:rPr lang="zh-CN" altLang="en-US"/>
              <a:t>确认签字</a:t>
            </a:r>
            <a:r>
              <a:rPr lang="en-US" altLang="zh-CN"/>
              <a:t>】</a:t>
            </a:r>
            <a:r>
              <a:rPr lang="zh-CN" altLang="en-US"/>
              <a:t>。点击数字进入处理页面。点击</a:t>
            </a:r>
            <a:r>
              <a:rPr lang="en-US" altLang="zh-CN"/>
              <a:t>【</a:t>
            </a:r>
            <a:r>
              <a:rPr lang="zh-CN" altLang="en-US"/>
              <a:t>查看报告</a:t>
            </a:r>
            <a:r>
              <a:rPr lang="en-US" altLang="zh-CN"/>
              <a:t>】</a:t>
            </a:r>
            <a:r>
              <a:rPr lang="zh-CN" altLang="en-US"/>
              <a:t>查看学生的报告。</a:t>
            </a:r>
            <a:endParaRPr lang="en-US" altLang="zh-CN"/>
          </a:p>
          <a:p>
            <a:endParaRPr lang="zh-CN" altLang="en-US"/>
          </a:p>
          <a:p>
            <a:endParaRPr lang="zh-CN" altLang="en-US"/>
          </a:p>
        </p:txBody>
      </p:sp>
      <p:sp>
        <p:nvSpPr>
          <p:cNvPr id="35844" name="灯片编号占位符 3">
            <a:extLst>
              <a:ext uri="{FF2B5EF4-FFF2-40B4-BE49-F238E27FC236}">
                <a16:creationId xmlns:a16="http://schemas.microsoft.com/office/drawing/2014/main" xmlns="" id="{B01F903F-30A6-4DDE-B065-FB9BEF6F36D6}"/>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panose="020F0502020204030204" pitchFamily="34" charset="0"/>
                <a:ea typeface="宋体" panose="02010600030101010101" pitchFamily="2" charset="-122"/>
              </a:defRPr>
            </a:lvl1pPr>
            <a:lvl2pPr marL="742950" indent="-285750">
              <a:defRPr sz="1200">
                <a:solidFill>
                  <a:schemeClr val="tx1"/>
                </a:solidFill>
                <a:latin typeface="Calibri" panose="020F0502020204030204" pitchFamily="34" charset="0"/>
                <a:ea typeface="宋体" panose="02010600030101010101" pitchFamily="2" charset="-122"/>
              </a:defRPr>
            </a:lvl2pPr>
            <a:lvl3pPr marL="1143000" indent="-228600">
              <a:defRPr sz="1200">
                <a:solidFill>
                  <a:schemeClr val="tx1"/>
                </a:solidFill>
                <a:latin typeface="Calibri" panose="020F0502020204030204" pitchFamily="34" charset="0"/>
                <a:ea typeface="宋体" panose="02010600030101010101" pitchFamily="2" charset="-122"/>
              </a:defRPr>
            </a:lvl3pPr>
            <a:lvl4pPr marL="1600200" indent="-228600">
              <a:defRPr sz="1200">
                <a:solidFill>
                  <a:schemeClr val="tx1"/>
                </a:solidFill>
                <a:latin typeface="Calibri" panose="020F0502020204030204" pitchFamily="34" charset="0"/>
                <a:ea typeface="宋体" panose="02010600030101010101" pitchFamily="2" charset="-122"/>
              </a:defRPr>
            </a:lvl4pPr>
            <a:lvl5pPr marL="2057400" indent="-228600">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1200">
                <a:solidFill>
                  <a:schemeClr val="tx1"/>
                </a:solidFill>
                <a:latin typeface="Calibri" panose="020F0502020204030204" pitchFamily="34" charset="0"/>
                <a:ea typeface="宋体" panose="02010600030101010101" pitchFamily="2" charset="-122"/>
              </a:defRPr>
            </a:lvl9pPr>
          </a:lstStyle>
          <a:p>
            <a:pPr>
              <a:buFontTx/>
              <a:buNone/>
            </a:pPr>
            <a:fld id="{9BC17C1E-DACD-4945-A93B-69AC3A344D50}" type="slidenum">
              <a:rPr lang="zh-CN" altLang="en-US"/>
              <a:pPr>
                <a:buFontTx/>
                <a:buNone/>
              </a:pPr>
              <a:t>32</a:t>
            </a:fld>
            <a:endParaRPr lang="zh-CN" altLang="en-US"/>
          </a:p>
        </p:txBody>
      </p:sp>
    </p:spTree>
    <p:extLst>
      <p:ext uri="{BB962C8B-B14F-4D97-AF65-F5344CB8AC3E}">
        <p14:creationId xmlns:p14="http://schemas.microsoft.com/office/powerpoint/2010/main" xmlns="" val="4229128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FEAB3-A5D2-46EB-A746-FC0586DC06E2}" type="slidenum">
              <a:rPr lang="zh-CN" altLang="en-US" smtClean="0"/>
              <a:pPr/>
              <a:t>36</a:t>
            </a:fld>
            <a:endParaRPr lang="zh-CN" altLang="en-US"/>
          </a:p>
        </p:txBody>
      </p:sp>
    </p:spTree>
    <p:extLst>
      <p:ext uri="{BB962C8B-B14F-4D97-AF65-F5344CB8AC3E}">
        <p14:creationId xmlns:p14="http://schemas.microsoft.com/office/powerpoint/2010/main" xmlns="" val="1878616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flipV="1">
            <a:off x="-139700" y="474786"/>
            <a:ext cx="1093453" cy="561306"/>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42394992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60089A4-0103-4B58-90F3-3CF111F3C969}" type="datetimeFigureOut">
              <a:rPr lang="zh-CN" altLang="en-US" smtClean="0"/>
              <a:pPr/>
              <a:t>2018/3/19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E4AAF0A-B511-4FE2-9BC9-ADA9BCBB0AF2}" type="slidenum">
              <a:rPr lang="zh-CN" altLang="en-US" smtClean="0"/>
              <a:pPr/>
              <a:t>‹#›</a:t>
            </a:fld>
            <a:endParaRPr lang="zh-CN" altLang="en-US"/>
          </a:p>
        </p:txBody>
      </p:sp>
    </p:spTree>
    <p:extLst>
      <p:ext uri="{BB962C8B-B14F-4D97-AF65-F5344CB8AC3E}">
        <p14:creationId xmlns:p14="http://schemas.microsoft.com/office/powerpoint/2010/main" xmlns="" val="36341731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60089A4-0103-4B58-90F3-3CF111F3C969}" type="datetimeFigureOut">
              <a:rPr lang="zh-CN" altLang="en-US" smtClean="0"/>
              <a:pPr/>
              <a:t>2018/3/19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E4AAF0A-B511-4FE2-9BC9-ADA9BCBB0AF2}" type="slidenum">
              <a:rPr lang="zh-CN" altLang="en-US" smtClean="0"/>
              <a:pPr/>
              <a:t>‹#›</a:t>
            </a:fld>
            <a:endParaRPr lang="zh-CN" altLang="en-US"/>
          </a:p>
        </p:txBody>
      </p:sp>
    </p:spTree>
    <p:extLst>
      <p:ext uri="{BB962C8B-B14F-4D97-AF65-F5344CB8AC3E}">
        <p14:creationId xmlns:p14="http://schemas.microsoft.com/office/powerpoint/2010/main" xmlns="" val="9589314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60089A4-0103-4B58-90F3-3CF111F3C969}" type="datetimeFigureOut">
              <a:rPr lang="zh-CN" altLang="en-US" smtClean="0"/>
              <a:pPr/>
              <a:t>2018/3/19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E4AAF0A-B511-4FE2-9BC9-ADA9BCBB0AF2}" type="slidenum">
              <a:rPr lang="zh-CN" altLang="en-US" smtClean="0"/>
              <a:pPr/>
              <a:t>‹#›</a:t>
            </a:fld>
            <a:endParaRPr lang="zh-CN" altLang="en-US"/>
          </a:p>
        </p:txBody>
      </p:sp>
    </p:spTree>
    <p:extLst>
      <p:ext uri="{BB962C8B-B14F-4D97-AF65-F5344CB8AC3E}">
        <p14:creationId xmlns:p14="http://schemas.microsoft.com/office/powerpoint/2010/main" xmlns="" val="10077229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60089A4-0103-4B58-90F3-3CF111F3C969}" type="datetimeFigureOut">
              <a:rPr lang="zh-CN" altLang="en-US" smtClean="0"/>
              <a:pPr/>
              <a:t>2018/3/19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E4AAF0A-B511-4FE2-9BC9-ADA9BCBB0AF2}" type="slidenum">
              <a:rPr lang="zh-CN" altLang="en-US" smtClean="0"/>
              <a:pPr/>
              <a:t>‹#›</a:t>
            </a:fld>
            <a:endParaRPr lang="zh-CN" altLang="en-US"/>
          </a:p>
        </p:txBody>
      </p:sp>
    </p:spTree>
    <p:extLst>
      <p:ext uri="{BB962C8B-B14F-4D97-AF65-F5344CB8AC3E}">
        <p14:creationId xmlns:p14="http://schemas.microsoft.com/office/powerpoint/2010/main" xmlns="" val="9826988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260350"/>
            <a:ext cx="12715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造字工房悦黑体验版常规体" pitchFamily="50" charset="-122"/>
            </a:endParaRPr>
          </a:p>
        </p:txBody>
      </p:sp>
      <p:sp>
        <p:nvSpPr>
          <p:cNvPr id="3" name="矩形 2"/>
          <p:cNvSpPr/>
          <p:nvPr userDrawn="1"/>
        </p:nvSpPr>
        <p:spPr>
          <a:xfrm>
            <a:off x="1343025" y="260350"/>
            <a:ext cx="73025"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造字工房悦黑体验版常规体" pitchFamily="50" charset="-122"/>
            </a:endParaRPr>
          </a:p>
        </p:txBody>
      </p:sp>
      <p:sp>
        <p:nvSpPr>
          <p:cNvPr id="4" name="矩形 3"/>
          <p:cNvSpPr/>
          <p:nvPr userDrawn="1"/>
        </p:nvSpPr>
        <p:spPr>
          <a:xfrm>
            <a:off x="1481138" y="463550"/>
            <a:ext cx="63500"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造字工房悦黑体验版常规体" pitchFamily="50" charset="-122"/>
            </a:endParaRPr>
          </a:p>
        </p:txBody>
      </p:sp>
      <p:cxnSp>
        <p:nvCxnSpPr>
          <p:cNvPr id="5" name="直接连接符 4"/>
          <p:cNvCxnSpPr/>
          <p:nvPr userDrawn="1"/>
        </p:nvCxnSpPr>
        <p:spPr>
          <a:xfrm>
            <a:off x="1030288" y="908050"/>
            <a:ext cx="8234362" cy="0"/>
          </a:xfrm>
          <a:prstGeom prst="line">
            <a:avLst/>
          </a:prstGeom>
          <a:ln w="19050">
            <a:solidFill>
              <a:srgbClr val="21A3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53839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p:cNvSpPr/>
          <p:nvPr userDrawn="1"/>
        </p:nvSpPr>
        <p:spPr>
          <a:xfrm>
            <a:off x="360039" y="0"/>
            <a:ext cx="336947" cy="9087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userDrawn="1"/>
        </p:nvCxnSpPr>
        <p:spPr>
          <a:xfrm>
            <a:off x="360039" y="908720"/>
            <a:ext cx="4369396"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966311" y="260648"/>
            <a:ext cx="3763124" cy="584775"/>
          </a:xfrm>
          <a:prstGeom prst="rect">
            <a:avLst/>
          </a:prstGeom>
          <a:noFill/>
        </p:spPr>
        <p:txBody>
          <a:bodyPr wrap="square" rtlCol="0">
            <a:spAutoFit/>
          </a:bodyPr>
          <a:lstStyle/>
          <a:p>
            <a:r>
              <a:rPr lang="zh-CN" altLang="en-US" sz="2400" b="0" dirty="0">
                <a:solidFill>
                  <a:srgbClr val="5F5E5C"/>
                </a:solidFill>
                <a:latin typeface="华康俪金黑W8(P)" pitchFamily="34" charset="-122"/>
                <a:ea typeface="华康俪金黑W8(P)" pitchFamily="34" charset="-122"/>
              </a:rPr>
              <a:t>第一章</a:t>
            </a:r>
            <a:r>
              <a:rPr lang="en-US" altLang="zh-CN" sz="2400" b="0" dirty="0">
                <a:solidFill>
                  <a:srgbClr val="5F5E5C"/>
                </a:solidFill>
                <a:latin typeface="华康俪金黑W8(P)" pitchFamily="34" charset="-122"/>
                <a:ea typeface="华康俪金黑W8(P)" pitchFamily="34" charset="-122"/>
              </a:rPr>
              <a:t>  </a:t>
            </a:r>
            <a:r>
              <a:rPr lang="zh-CN" altLang="en-US" sz="3200" b="0" dirty="0">
                <a:solidFill>
                  <a:srgbClr val="5F5E5C"/>
                </a:solidFill>
                <a:latin typeface="华康俪金黑W8(P)" pitchFamily="34" charset="-122"/>
                <a:ea typeface="华康俪金黑W8(P)" pitchFamily="34" charset="-122"/>
              </a:rPr>
              <a:t>整体架构介绍 </a:t>
            </a:r>
          </a:p>
        </p:txBody>
      </p:sp>
    </p:spTree>
    <p:extLst>
      <p:ext uri="{BB962C8B-B14F-4D97-AF65-F5344CB8AC3E}">
        <p14:creationId xmlns:p14="http://schemas.microsoft.com/office/powerpoint/2010/main" xmlns="" val="34440468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7" name="矩形 6"/>
          <p:cNvSpPr/>
          <p:nvPr userDrawn="1"/>
        </p:nvSpPr>
        <p:spPr>
          <a:xfrm>
            <a:off x="360039" y="0"/>
            <a:ext cx="336947" cy="9087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userDrawn="1"/>
        </p:nvCxnSpPr>
        <p:spPr>
          <a:xfrm>
            <a:off x="360039" y="908720"/>
            <a:ext cx="4680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752865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7" name="矩形 6"/>
          <p:cNvSpPr/>
          <p:nvPr userDrawn="1"/>
        </p:nvSpPr>
        <p:spPr>
          <a:xfrm>
            <a:off x="360039" y="0"/>
            <a:ext cx="336947" cy="9087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userDrawn="1"/>
        </p:nvCxnSpPr>
        <p:spPr>
          <a:xfrm>
            <a:off x="360039" y="908720"/>
            <a:ext cx="5112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899363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9" name="矩形 8"/>
          <p:cNvSpPr/>
          <p:nvPr userDrawn="1"/>
        </p:nvSpPr>
        <p:spPr>
          <a:xfrm>
            <a:off x="360039" y="0"/>
            <a:ext cx="336947" cy="9087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userDrawn="1"/>
        </p:nvCxnSpPr>
        <p:spPr>
          <a:xfrm>
            <a:off x="360039" y="908720"/>
            <a:ext cx="4680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671937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1" name="矩形 10"/>
          <p:cNvSpPr/>
          <p:nvPr userDrawn="1"/>
        </p:nvSpPr>
        <p:spPr>
          <a:xfrm>
            <a:off x="360039" y="0"/>
            <a:ext cx="336947" cy="9087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userDrawn="1"/>
        </p:nvCxnSpPr>
        <p:spPr>
          <a:xfrm>
            <a:off x="360039" y="908720"/>
            <a:ext cx="4680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556953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732609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F60089A4-0103-4B58-90F3-3CF111F3C969}" type="datetimeFigureOut">
              <a:rPr lang="zh-CN" altLang="en-US" smtClean="0"/>
              <a:pPr/>
              <a:t>2018/3/19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6E4AAF0A-B511-4FE2-9BC9-ADA9BCBB0AF2}" type="slidenum">
              <a:rPr lang="zh-CN" altLang="en-US" smtClean="0"/>
              <a:pPr/>
              <a:t>‹#›</a:t>
            </a:fld>
            <a:endParaRPr lang="zh-CN" altLang="en-US"/>
          </a:p>
        </p:txBody>
      </p:sp>
    </p:spTree>
    <p:extLst>
      <p:ext uri="{BB962C8B-B14F-4D97-AF65-F5344CB8AC3E}">
        <p14:creationId xmlns:p14="http://schemas.microsoft.com/office/powerpoint/2010/main" xmlns="" val="21297257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31880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_rels/slide15.xml.rels><?xml version="1.0" encoding="UTF-8" standalone="yes"?>
<Relationships xmlns="http://schemas.openxmlformats.org/package/2006/relationships"><Relationship Id="rId3" Type="http://schemas.openxmlformats.org/officeDocument/2006/relationships/hyperlink" Target="http://szpjt.shedu.net/" TargetMode="External"/><Relationship Id="rId2" Type="http://schemas.openxmlformats.org/officeDocument/2006/relationships/hyperlink" Target="http://szpjs.shedu.net/"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7"/>
          <p:cNvPicPr>
            <a:picLocks noChangeAspect="1"/>
          </p:cNvPicPr>
          <p:nvPr/>
        </p:nvPicPr>
        <p:blipFill>
          <a:blip r:embed="rId2" cstate="print">
            <a:extLst>
              <a:ext uri="{28A0092B-C50C-407E-A947-70E740481C1C}">
                <a14:useLocalDpi xmlns:a14="http://schemas.microsoft.com/office/drawing/2010/main" xmlns="" val="0"/>
              </a:ext>
            </a:extLst>
          </a:blip>
          <a:srcRect t="11626" b="25952"/>
          <a:stretch>
            <a:fillRect/>
          </a:stretch>
        </p:blipFill>
        <p:spPr bwMode="auto">
          <a:xfrm>
            <a:off x="-25400" y="-26988"/>
            <a:ext cx="12217400" cy="5327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矩形 11"/>
          <p:cNvSpPr>
            <a:spLocks noChangeArrowheads="1"/>
          </p:cNvSpPr>
          <p:nvPr/>
        </p:nvSpPr>
        <p:spPr bwMode="auto">
          <a:xfrm>
            <a:off x="0" y="0"/>
            <a:ext cx="12219782" cy="3910173"/>
          </a:xfrm>
          <a:prstGeom prst="rect">
            <a:avLst/>
          </a:prstGeom>
          <a:solidFill>
            <a:schemeClr val="tx1">
              <a:alpha val="20000"/>
            </a:schemeClr>
          </a:solidFill>
          <a:ln>
            <a:noFill/>
          </a:ln>
          <a:extLst/>
        </p:spPr>
        <p:txBody>
          <a:bodyPr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zh-CN">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0" name="矩形 9"/>
          <p:cNvSpPr>
            <a:spLocks noChangeArrowheads="1"/>
          </p:cNvSpPr>
          <p:nvPr/>
        </p:nvSpPr>
        <p:spPr bwMode="auto">
          <a:xfrm>
            <a:off x="-28574" y="3916155"/>
            <a:ext cx="12219782" cy="1389063"/>
          </a:xfrm>
          <a:prstGeom prst="rect">
            <a:avLst/>
          </a:prstGeom>
          <a:solidFill>
            <a:srgbClr val="36B2E6">
              <a:alpha val="68999"/>
            </a:srgbClr>
          </a:solidFill>
          <a:ln>
            <a:noFill/>
          </a:ln>
          <a:extLst>
            <a:ext uri="{91240B29-F687-4F45-9708-019B960494DF}">
              <a14:hiddenLine xmlns:a14="http://schemas.microsoft.com/office/drawing/2010/main" xmlns="" w="25400" cap="flat" cmpd="sng">
                <a:solidFill>
                  <a:srgbClr val="395E8A"/>
                </a:solidFill>
                <a:miter lim="800000"/>
                <a:headEnd/>
                <a:tailEnd/>
              </a14:hiddenLine>
            </a:ext>
          </a:extLst>
        </p:spPr>
        <p:txBody>
          <a:bodyPr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zh-CN">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6" name="文本框 5"/>
          <p:cNvSpPr txBox="1"/>
          <p:nvPr/>
        </p:nvSpPr>
        <p:spPr>
          <a:xfrm>
            <a:off x="0" y="3015801"/>
            <a:ext cx="12192000" cy="707886"/>
          </a:xfrm>
          <a:prstGeom prst="rect">
            <a:avLst/>
          </a:prstGeom>
          <a:noFill/>
        </p:spPr>
        <p:txBody>
          <a:bodyPr wrap="square" rtlCol="0">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上海市中等职业学校学生综合素质评价信息记录说明</a:t>
            </a:r>
          </a:p>
        </p:txBody>
      </p:sp>
    </p:spTree>
    <p:extLst>
      <p:ext uri="{BB962C8B-B14F-4D97-AF65-F5344CB8AC3E}">
        <p14:creationId xmlns:p14="http://schemas.microsoft.com/office/powerpoint/2010/main" xmlns="" val="5035055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3874850" y="1893494"/>
            <a:ext cx="7311641" cy="2241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57056" tIns="25392" rIns="609408" bIns="0" numCol="1" anchor="ctr" anchorCtr="0" compatLnSpc="1">
            <a:prstTxWarp prst="textNoShape">
              <a:avLst/>
            </a:prstTxWarp>
            <a:spAutoFit/>
          </a:bodyPr>
          <a:lstStyle/>
          <a:p>
            <a:pPr marL="914400" marR="0" lvl="2" indent="0" algn="l" defTabSz="914400" rtl="0" eaLnBrk="0" fontAlgn="base" latinLnBrk="0" hangingPunct="0">
              <a:lnSpc>
                <a:spcPct val="100000"/>
              </a:lnSpc>
              <a:spcBef>
                <a:spcPct val="0"/>
              </a:spcBef>
              <a:spcAft>
                <a:spcPct val="0"/>
              </a:spcAft>
              <a:buClrTx/>
              <a:buSzTx/>
              <a:tabLst/>
            </a:pPr>
            <a:r>
              <a:rPr kumimoji="0" lang="zh-CN" altLang="en-US" sz="2400" b="1" i="0" u="none" strike="noStrike" cap="none" normalizeH="0" baseline="0" dirty="0">
                <a:ln>
                  <a:noFill/>
                </a:ln>
                <a:solidFill>
                  <a:schemeClr val="tx1"/>
                </a:solidFill>
                <a:effectLst/>
                <a:latin typeface="Arial" pitchFamily="34" charset="0"/>
                <a:ea typeface="宋体" pitchFamily="2" charset="-122"/>
                <a:cs typeface="黑体" pitchFamily="49" charset="-122"/>
              </a:rPr>
              <a:t>学校或学生录入，该类数据直接升级</a:t>
            </a:r>
            <a:r>
              <a:rPr lang="zh-CN" altLang="en-US" sz="2400" b="1" dirty="0">
                <a:latin typeface="Arial" pitchFamily="34" charset="0"/>
                <a:ea typeface="宋体" pitchFamily="2" charset="-122"/>
                <a:cs typeface="黑体" pitchFamily="49" charset="-122"/>
              </a:rPr>
              <a:t>到</a:t>
            </a:r>
            <a:r>
              <a:rPr kumimoji="0" lang="zh-CN" altLang="en-US" sz="2400" b="1" i="0" u="none" strike="noStrike" cap="none" normalizeH="0" baseline="0" dirty="0">
                <a:ln>
                  <a:noFill/>
                </a:ln>
                <a:solidFill>
                  <a:schemeClr val="tx1"/>
                </a:solidFill>
                <a:effectLst/>
                <a:latin typeface="Arial" pitchFamily="34" charset="0"/>
                <a:ea typeface="宋体" pitchFamily="2" charset="-122"/>
                <a:cs typeface="黑体" pitchFamily="49" charset="-122"/>
              </a:rPr>
              <a:t>区</a:t>
            </a:r>
            <a:r>
              <a:rPr kumimoji="0" lang="en-US" altLang="zh-CN" sz="2400" b="1" i="0" u="none" strike="noStrike" cap="none" normalizeH="0" baseline="0" dirty="0">
                <a:ln>
                  <a:noFill/>
                </a:ln>
                <a:solidFill>
                  <a:schemeClr val="tx1"/>
                </a:solidFill>
                <a:effectLst/>
                <a:latin typeface="Arial" pitchFamily="34" charset="0"/>
                <a:ea typeface="宋体" pitchFamily="2" charset="-122"/>
                <a:cs typeface="黑体" pitchFamily="49" charset="-122"/>
              </a:rPr>
              <a:t>/</a:t>
            </a:r>
            <a:r>
              <a:rPr kumimoji="0" lang="zh-CN" altLang="en-US" sz="2400" b="1" i="0" u="none" strike="noStrike" cap="none" normalizeH="0" baseline="0" dirty="0">
                <a:ln>
                  <a:noFill/>
                </a:ln>
                <a:solidFill>
                  <a:schemeClr val="tx1"/>
                </a:solidFill>
                <a:effectLst/>
                <a:latin typeface="Arial" pitchFamily="34" charset="0"/>
                <a:ea typeface="宋体" pitchFamily="2" charset="-122"/>
                <a:cs typeface="黑体" pitchFamily="49" charset="-122"/>
              </a:rPr>
              <a:t>行业，由区</a:t>
            </a:r>
            <a:r>
              <a:rPr kumimoji="0" lang="en-US" altLang="zh-CN" sz="2400" b="1" i="0" u="none" strike="noStrike" cap="none" normalizeH="0" baseline="0" dirty="0">
                <a:ln>
                  <a:noFill/>
                </a:ln>
                <a:solidFill>
                  <a:schemeClr val="tx1"/>
                </a:solidFill>
                <a:effectLst/>
                <a:latin typeface="Arial" pitchFamily="34" charset="0"/>
                <a:ea typeface="宋体" pitchFamily="2" charset="-122"/>
                <a:cs typeface="黑体" pitchFamily="49" charset="-122"/>
              </a:rPr>
              <a:t>/</a:t>
            </a:r>
            <a:r>
              <a:rPr kumimoji="0" lang="zh-CN" altLang="en-US" sz="2400" b="1" i="0" u="none" strike="noStrike" cap="none" normalizeH="0" baseline="0" dirty="0">
                <a:ln>
                  <a:noFill/>
                </a:ln>
                <a:solidFill>
                  <a:schemeClr val="tx1"/>
                </a:solidFill>
                <a:effectLst/>
                <a:latin typeface="Arial" pitchFamily="34" charset="0"/>
                <a:ea typeface="宋体" pitchFamily="2" charset="-122"/>
                <a:cs typeface="黑体" pitchFamily="49" charset="-122"/>
              </a:rPr>
              <a:t>行业管理员进行处理。问题成立，则谁录入谁修复。修复完成后由区</a:t>
            </a:r>
            <a:r>
              <a:rPr kumimoji="0" lang="en-US" altLang="zh-CN" sz="2400" b="1" i="0" u="none" strike="noStrike" cap="none" normalizeH="0" baseline="0" dirty="0">
                <a:ln>
                  <a:noFill/>
                </a:ln>
                <a:solidFill>
                  <a:schemeClr val="tx1"/>
                </a:solidFill>
                <a:effectLst/>
                <a:latin typeface="Arial" pitchFamily="34" charset="0"/>
                <a:ea typeface="宋体" pitchFamily="2" charset="-122"/>
                <a:cs typeface="黑体" pitchFamily="49" charset="-122"/>
              </a:rPr>
              <a:t>/</a:t>
            </a:r>
            <a:r>
              <a:rPr kumimoji="0" lang="zh-CN" altLang="en-US" sz="2400" b="1" i="0" u="none" strike="noStrike" cap="none" normalizeH="0" baseline="0" dirty="0">
                <a:ln>
                  <a:noFill/>
                </a:ln>
                <a:solidFill>
                  <a:schemeClr val="tx1"/>
                </a:solidFill>
                <a:effectLst/>
                <a:latin typeface="Arial" pitchFamily="34" charset="0"/>
                <a:ea typeface="宋体" pitchFamily="2" charset="-122"/>
                <a:cs typeface="黑体" pitchFamily="49" charset="-122"/>
              </a:rPr>
              <a:t>行业管理员进行审核，审核通过的数据才能进入学生综合素质报告</a:t>
            </a:r>
            <a:endParaRPr kumimoji="0" lang="zh-CN" altLang="en-US" sz="2400" b="1" i="0" u="none" strike="noStrike" cap="none" normalizeH="0" baseline="0" dirty="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en-US" sz="2400" b="1"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graphicFrame>
        <p:nvGraphicFramePr>
          <p:cNvPr id="12" name="对象 11"/>
          <p:cNvGraphicFramePr>
            <a:graphicFrameLocks noChangeAspect="1"/>
          </p:cNvGraphicFramePr>
          <p:nvPr>
            <p:extLst>
              <p:ext uri="{D42A27DB-BD31-4B8C-83A1-F6EECF244321}">
                <p14:modId xmlns:p14="http://schemas.microsoft.com/office/powerpoint/2010/main" xmlns="" val="1296515734"/>
              </p:ext>
            </p:extLst>
          </p:nvPr>
        </p:nvGraphicFramePr>
        <p:xfrm>
          <a:off x="0" y="1027113"/>
          <a:ext cx="4983163" cy="5240337"/>
        </p:xfrm>
        <a:graphic>
          <a:graphicData uri="http://schemas.openxmlformats.org/presentationml/2006/ole">
            <p:oleObj spid="_x0000_s2099" name="Visio" r:id="rId3" imgW="4852452" imgH="5207760" progId="">
              <p:embed/>
            </p:oleObj>
          </a:graphicData>
        </a:graphic>
      </p:graphicFrame>
      <p:sp>
        <p:nvSpPr>
          <p:cNvPr id="14" name="矩形 13"/>
          <p:cNvSpPr/>
          <p:nvPr/>
        </p:nvSpPr>
        <p:spPr>
          <a:xfrm>
            <a:off x="739170" y="282667"/>
            <a:ext cx="11388054" cy="584775"/>
          </a:xfrm>
          <a:prstGeom prst="rect">
            <a:avLst/>
          </a:prstGeom>
        </p:spPr>
        <p:txBody>
          <a:bodyPr wrap="none">
            <a:spAutoFit/>
          </a:bodyPr>
          <a:lstStyle/>
          <a:p>
            <a:r>
              <a:rPr lang="zh-CN" altLang="en-US" sz="3200" dirty="0">
                <a:solidFill>
                  <a:srgbClr val="5F5E5C"/>
                </a:solidFill>
                <a:latin typeface="华康俪金黑W8(P)" pitchFamily="34" charset="-122"/>
                <a:ea typeface="华康俪金黑W8(P)" pitchFamily="34" charset="-122"/>
              </a:rPr>
              <a:t>问题流程</a:t>
            </a:r>
            <a:r>
              <a:rPr lang="en-US" altLang="zh-CN" sz="3200" dirty="0">
                <a:solidFill>
                  <a:srgbClr val="5F5E5C"/>
                </a:solidFill>
                <a:latin typeface="华康俪金黑W8(P)" pitchFamily="34" charset="-122"/>
                <a:ea typeface="华康俪金黑W8(P)" pitchFamily="34" charset="-122"/>
              </a:rPr>
              <a:t>---</a:t>
            </a:r>
            <a:r>
              <a:rPr lang="zh-CN" altLang="en-US" sz="3200" dirty="0">
                <a:solidFill>
                  <a:srgbClr val="5F5E5C"/>
                </a:solidFill>
                <a:latin typeface="华康俪金黑W8(P)" pitchFamily="34" charset="-122"/>
                <a:ea typeface="华康俪金黑W8(P)" pitchFamily="34" charset="-122"/>
              </a:rPr>
              <a:t>确认期内确认不通过的学校数据升级为问题数据</a:t>
            </a:r>
          </a:p>
        </p:txBody>
      </p:sp>
    </p:spTree>
    <p:extLst>
      <p:ext uri="{BB962C8B-B14F-4D97-AF65-F5344CB8AC3E}">
        <p14:creationId xmlns:p14="http://schemas.microsoft.com/office/powerpoint/2010/main" xmlns="" val="8316323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9170" y="282667"/>
            <a:ext cx="11033790" cy="584775"/>
          </a:xfrm>
          <a:prstGeom prst="rect">
            <a:avLst/>
          </a:prstGeom>
        </p:spPr>
        <p:txBody>
          <a:bodyPr wrap="none">
            <a:spAutoFit/>
          </a:bodyPr>
          <a:lstStyle/>
          <a:p>
            <a:r>
              <a:rPr lang="zh-CN" altLang="en-US" sz="3200" dirty="0">
                <a:solidFill>
                  <a:srgbClr val="5F5E5C"/>
                </a:solidFill>
                <a:latin typeface="华康俪金黑W8(P)" pitchFamily="34" charset="-122"/>
                <a:ea typeface="华康俪金黑W8(P)" pitchFamily="34" charset="-122"/>
              </a:rPr>
              <a:t>问题流程</a:t>
            </a:r>
            <a:r>
              <a:rPr lang="en-US" altLang="zh-CN" sz="3200" dirty="0">
                <a:solidFill>
                  <a:srgbClr val="5F5E5C"/>
                </a:solidFill>
                <a:latin typeface="华康俪金黑W8(P)" pitchFamily="34" charset="-122"/>
                <a:ea typeface="华康俪金黑W8(P)" pitchFamily="34" charset="-122"/>
              </a:rPr>
              <a:t>---</a:t>
            </a:r>
            <a:r>
              <a:rPr lang="zh-CN" altLang="en-US" sz="3200" dirty="0">
                <a:solidFill>
                  <a:srgbClr val="5F5E5C"/>
                </a:solidFill>
                <a:latin typeface="华康俪金黑W8(P)" pitchFamily="34" charset="-122"/>
                <a:ea typeface="华康俪金黑W8(P)" pitchFamily="34" charset="-122"/>
              </a:rPr>
              <a:t>确认期内确认不通过的市级数据升级为问题数据</a:t>
            </a: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xmlns="" val="3973635699"/>
              </p:ext>
            </p:extLst>
          </p:nvPr>
        </p:nvGraphicFramePr>
        <p:xfrm>
          <a:off x="379413" y="1304925"/>
          <a:ext cx="6145212" cy="5045075"/>
        </p:xfrm>
        <a:graphic>
          <a:graphicData uri="http://schemas.openxmlformats.org/presentationml/2006/ole">
            <p:oleObj spid="_x0000_s3113" name="Visio" r:id="rId3" imgW="5225019" imgH="5045760" progId="">
              <p:embed/>
            </p:oleObj>
          </a:graphicData>
        </a:graphic>
      </p:graphicFrame>
      <p:sp>
        <p:nvSpPr>
          <p:cNvPr id="5" name="矩形 4"/>
          <p:cNvSpPr/>
          <p:nvPr/>
        </p:nvSpPr>
        <p:spPr>
          <a:xfrm>
            <a:off x="5133975" y="2504986"/>
            <a:ext cx="6096000" cy="1938992"/>
          </a:xfrm>
          <a:prstGeom prst="rect">
            <a:avLst/>
          </a:prstGeom>
        </p:spPr>
        <p:txBody>
          <a:bodyPr>
            <a:spAutoFit/>
          </a:bodyPr>
          <a:lstStyle/>
          <a:p>
            <a:r>
              <a:rPr lang="zh-CN" altLang="zh-CN" sz="2400" b="1" dirty="0"/>
              <a:t>若由市级人员录入数据，则该类数据直接升级</a:t>
            </a:r>
            <a:r>
              <a:rPr lang="zh-CN" altLang="en-US" sz="2400" b="1" dirty="0"/>
              <a:t>到</a:t>
            </a:r>
            <a:r>
              <a:rPr lang="zh-CN" altLang="zh-CN" sz="2400" b="1" dirty="0"/>
              <a:t>市级，由市级</a:t>
            </a:r>
            <a:r>
              <a:rPr lang="zh-CN" altLang="en-US" sz="2400" b="1" dirty="0"/>
              <a:t>各处室审核员</a:t>
            </a:r>
            <a:r>
              <a:rPr lang="zh-CN" altLang="zh-CN" sz="2400" b="1" dirty="0"/>
              <a:t>进行</a:t>
            </a:r>
            <a:r>
              <a:rPr lang="zh-CN" altLang="en-US" sz="2400" b="1" dirty="0"/>
              <a:t>问题</a:t>
            </a:r>
            <a:r>
              <a:rPr lang="zh-CN" altLang="zh-CN" sz="2400" b="1" dirty="0"/>
              <a:t>处理。若问题成立，则谁录入谁修复。修复由市级</a:t>
            </a:r>
            <a:r>
              <a:rPr lang="zh-CN" altLang="en-US" sz="2400" b="1" dirty="0"/>
              <a:t>各处室审核员</a:t>
            </a:r>
            <a:r>
              <a:rPr lang="zh-CN" altLang="zh-CN" sz="2400" b="1" dirty="0"/>
              <a:t>进行审核，审核通过的数据才能进入学生综合素质报告。</a:t>
            </a:r>
            <a:endParaRPr lang="zh-CN" altLang="en-US" sz="2400" b="1" dirty="0"/>
          </a:p>
        </p:txBody>
      </p:sp>
    </p:spTree>
    <p:extLst>
      <p:ext uri="{BB962C8B-B14F-4D97-AF65-F5344CB8AC3E}">
        <p14:creationId xmlns:p14="http://schemas.microsoft.com/office/powerpoint/2010/main" xmlns="" val="34333446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966308" y="260647"/>
            <a:ext cx="6301997" cy="584775"/>
          </a:xfrm>
          <a:prstGeom prst="rect">
            <a:avLst/>
          </a:prstGeom>
          <a:noFill/>
        </p:spPr>
        <p:txBody>
          <a:bodyPr wrap="square" rtlCol="0">
            <a:spAutoFit/>
          </a:bodyPr>
          <a:lstStyle/>
          <a:p>
            <a:r>
              <a:rPr lang="zh-CN" altLang="en-US" sz="3200" dirty="0">
                <a:solidFill>
                  <a:srgbClr val="5F5E5C"/>
                </a:solidFill>
                <a:latin typeface="华康俪金黑W8(P)" pitchFamily="34" charset="-122"/>
                <a:ea typeface="华康俪金黑W8(P)" pitchFamily="34" charset="-122"/>
              </a:rPr>
              <a:t>公示、问题处理阶段</a:t>
            </a:r>
          </a:p>
        </p:txBody>
      </p:sp>
      <p:pic>
        <p:nvPicPr>
          <p:cNvPr id="11"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7500" y="1006474"/>
            <a:ext cx="6635750" cy="5413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矩形 11"/>
          <p:cNvSpPr/>
          <p:nvPr/>
        </p:nvSpPr>
        <p:spPr>
          <a:xfrm>
            <a:off x="278701" y="5162550"/>
            <a:ext cx="6713347" cy="12572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268304" y="1006474"/>
            <a:ext cx="4371245" cy="4401205"/>
          </a:xfrm>
          <a:prstGeom prst="rect">
            <a:avLst/>
          </a:prstGeom>
        </p:spPr>
        <p:txBody>
          <a:bodyPr wrap="square">
            <a:spAutoFit/>
          </a:bodyPr>
          <a:lstStyle/>
          <a:p>
            <a:r>
              <a:rPr lang="en-US" altLang="zh-CN" sz="2000" dirty="0">
                <a:solidFill>
                  <a:schemeClr val="accent1">
                    <a:lumMod val="50000"/>
                  </a:schemeClr>
                </a:solidFill>
                <a:latin typeface="微软雅黑" panose="020B0503020204020204" pitchFamily="34" charset="-122"/>
                <a:ea typeface="微软雅黑" panose="020B0503020204020204" pitchFamily="34" charset="-122"/>
              </a:rPr>
              <a:t>1</a:t>
            </a:r>
            <a:r>
              <a:rPr lang="zh-CN" altLang="en-US" sz="2000" dirty="0">
                <a:solidFill>
                  <a:schemeClr val="accent1">
                    <a:lumMod val="50000"/>
                  </a:schemeClr>
                </a:solidFill>
                <a:latin typeface="微软雅黑" panose="020B0503020204020204" pitchFamily="34" charset="-122"/>
                <a:ea typeface="微软雅黑" panose="020B0503020204020204" pitchFamily="34" charset="-122"/>
              </a:rPr>
              <a:t>、确认期截止后，登录学生平台，学校公告栏会出现一条公示公告：“本学期数据第一次公示</a:t>
            </a:r>
            <a:r>
              <a:rPr lang="en-US" altLang="zh-CN" sz="2000" dirty="0">
                <a:solidFill>
                  <a:schemeClr val="accent1">
                    <a:lumMod val="50000"/>
                  </a:schemeClr>
                </a:solidFill>
                <a:latin typeface="微软雅黑" panose="020B0503020204020204" pitchFamily="34" charset="-122"/>
                <a:ea typeface="微软雅黑" panose="020B0503020204020204" pitchFamily="34" charset="-122"/>
              </a:rPr>
              <a:t>,</a:t>
            </a:r>
            <a:r>
              <a:rPr lang="zh-CN" altLang="en-US" sz="2000" dirty="0">
                <a:solidFill>
                  <a:schemeClr val="accent1">
                    <a:lumMod val="50000"/>
                  </a:schemeClr>
                </a:solidFill>
                <a:latin typeface="微软雅黑" panose="020B0503020204020204" pitchFamily="34" charset="-122"/>
                <a:ea typeface="微软雅黑" panose="020B0503020204020204" pitchFamily="34" charset="-122"/>
              </a:rPr>
              <a:t>请查看</a:t>
            </a:r>
            <a:r>
              <a:rPr lang="en-US" altLang="zh-CN" sz="2000" dirty="0">
                <a:solidFill>
                  <a:schemeClr val="accent1">
                    <a:lumMod val="50000"/>
                  </a:schemeClr>
                </a:solidFill>
                <a:latin typeface="微软雅黑" panose="020B0503020204020204" pitchFamily="34" charset="-122"/>
                <a:ea typeface="微软雅黑" panose="020B0503020204020204" pitchFamily="34" charset="-122"/>
              </a:rPr>
              <a:t>…</a:t>
            </a:r>
            <a:r>
              <a:rPr lang="zh-CN" altLang="en-US" sz="2000" dirty="0">
                <a:solidFill>
                  <a:schemeClr val="accent1">
                    <a:lumMod val="50000"/>
                  </a:schemeClr>
                </a:solidFill>
                <a:latin typeface="微软雅黑" panose="020B0503020204020204" pitchFamily="34" charset="-122"/>
                <a:ea typeface="微软雅黑" panose="020B0503020204020204" pitchFamily="34" charset="-122"/>
              </a:rPr>
              <a:t>”</a:t>
            </a:r>
            <a:endParaRPr lang="en-US" altLang="zh-CN" sz="2000" dirty="0">
              <a:solidFill>
                <a:schemeClr val="accent1">
                  <a:lumMod val="50000"/>
                </a:schemeClr>
              </a:solidFill>
              <a:latin typeface="微软雅黑" panose="020B0503020204020204" pitchFamily="34" charset="-122"/>
              <a:ea typeface="微软雅黑" panose="020B0503020204020204" pitchFamily="34" charset="-122"/>
            </a:endParaRPr>
          </a:p>
          <a:p>
            <a:endParaRPr lang="en-US" altLang="zh-CN" sz="2000" dirty="0">
              <a:solidFill>
                <a:schemeClr val="accent1">
                  <a:lumMod val="50000"/>
                </a:schemeClr>
              </a:solidFill>
              <a:latin typeface="微软雅黑" panose="020B0503020204020204" pitchFamily="34" charset="-122"/>
              <a:ea typeface="微软雅黑" panose="020B0503020204020204" pitchFamily="34" charset="-122"/>
            </a:endParaRPr>
          </a:p>
          <a:p>
            <a:r>
              <a:rPr lang="en-US" altLang="zh-CN" sz="2000" dirty="0">
                <a:solidFill>
                  <a:schemeClr val="accent1">
                    <a:lumMod val="50000"/>
                  </a:schemeClr>
                </a:solidFill>
                <a:latin typeface="微软雅黑" panose="020B0503020204020204" pitchFamily="34" charset="-122"/>
                <a:ea typeface="微软雅黑" panose="020B0503020204020204" pitchFamily="34" charset="-122"/>
              </a:rPr>
              <a:t>2</a:t>
            </a:r>
            <a:r>
              <a:rPr lang="zh-CN" altLang="en-US" sz="2000" dirty="0">
                <a:solidFill>
                  <a:schemeClr val="accent1">
                    <a:lumMod val="50000"/>
                  </a:schemeClr>
                </a:solidFill>
                <a:latin typeface="微软雅黑" panose="020B0503020204020204" pitchFamily="34" charset="-122"/>
                <a:ea typeface="微软雅黑" panose="020B0503020204020204" pitchFamily="34" charset="-122"/>
              </a:rPr>
              <a:t>、学生通过公示入口进入，查看同一年级被公示的学生报告数据。对于与实际不符的，学生可以进行线上申诉。若发现自己报告数据缺失，可以进行漏填申诉</a:t>
            </a:r>
            <a:endParaRPr lang="en-US" altLang="zh-CN" sz="2000" dirty="0">
              <a:solidFill>
                <a:schemeClr val="accent1">
                  <a:lumMod val="50000"/>
                </a:schemeClr>
              </a:solidFill>
              <a:latin typeface="微软雅黑" panose="020B0503020204020204" pitchFamily="34" charset="-122"/>
              <a:ea typeface="微软雅黑" panose="020B0503020204020204" pitchFamily="34" charset="-122"/>
            </a:endParaRPr>
          </a:p>
          <a:p>
            <a:endParaRPr lang="en-US" altLang="zh-CN" sz="2000" dirty="0">
              <a:solidFill>
                <a:schemeClr val="accent1">
                  <a:lumMod val="50000"/>
                </a:schemeClr>
              </a:solidFill>
              <a:latin typeface="微软雅黑" panose="020B0503020204020204" pitchFamily="34" charset="-122"/>
              <a:ea typeface="微软雅黑" panose="020B0503020204020204" pitchFamily="34" charset="-122"/>
            </a:endParaRPr>
          </a:p>
          <a:p>
            <a:r>
              <a:rPr lang="en-US" altLang="zh-CN" sz="2000" dirty="0">
                <a:solidFill>
                  <a:schemeClr val="accent1">
                    <a:lumMod val="50000"/>
                  </a:schemeClr>
                </a:solidFill>
                <a:latin typeface="微软雅黑" panose="020B0503020204020204" pitchFamily="34" charset="-122"/>
                <a:ea typeface="微软雅黑" panose="020B0503020204020204" pitchFamily="34" charset="-122"/>
              </a:rPr>
              <a:t>3</a:t>
            </a:r>
            <a:r>
              <a:rPr lang="zh-CN" altLang="en-US" sz="2000" dirty="0">
                <a:solidFill>
                  <a:schemeClr val="accent1">
                    <a:lumMod val="50000"/>
                  </a:schemeClr>
                </a:solidFill>
                <a:latin typeface="微软雅黑" panose="020B0503020204020204" pitchFamily="34" charset="-122"/>
                <a:ea typeface="微软雅黑" panose="020B0503020204020204" pitchFamily="34" charset="-122"/>
              </a:rPr>
              <a:t>、公示期截止后，该公示数据会从学校公告栏“消失”</a:t>
            </a:r>
            <a:endParaRPr lang="en-US" altLang="zh-CN" sz="2000" dirty="0">
              <a:solidFill>
                <a:schemeClr val="accent1">
                  <a:lumMod val="50000"/>
                </a:schemeClr>
              </a:solidFill>
              <a:latin typeface="微软雅黑" panose="020B0503020204020204" pitchFamily="34" charset="-122"/>
              <a:ea typeface="微软雅黑" panose="020B0503020204020204" pitchFamily="34" charset="-122"/>
            </a:endParaRPr>
          </a:p>
          <a:p>
            <a:endParaRPr lang="en-US" altLang="zh-CN" sz="2000" dirty="0">
              <a:solidFill>
                <a:schemeClr val="accent1">
                  <a:lumMod val="50000"/>
                </a:schemeClr>
              </a:solidFill>
              <a:latin typeface="微软雅黑" panose="020B0503020204020204" pitchFamily="34" charset="-122"/>
              <a:ea typeface="微软雅黑" panose="020B0503020204020204" pitchFamily="34" charset="-122"/>
            </a:endParaRPr>
          </a:p>
          <a:p>
            <a:endParaRPr lang="zh-CN" altLang="en-US" sz="2000" dirty="0">
              <a:solidFill>
                <a:schemeClr val="accent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0419021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9170" y="282667"/>
            <a:ext cx="9177512" cy="584775"/>
          </a:xfrm>
          <a:prstGeom prst="rect">
            <a:avLst/>
          </a:prstGeom>
        </p:spPr>
        <p:txBody>
          <a:bodyPr wrap="none">
            <a:spAutoFit/>
          </a:bodyPr>
          <a:lstStyle/>
          <a:p>
            <a:r>
              <a:rPr lang="zh-CN" altLang="en-US" sz="3200" dirty="0">
                <a:solidFill>
                  <a:srgbClr val="5F5E5C"/>
                </a:solidFill>
                <a:latin typeface="华康俪金黑W8(P)" pitchFamily="34" charset="-122"/>
                <a:ea typeface="华康俪金黑W8(P)" pitchFamily="34" charset="-122"/>
              </a:rPr>
              <a:t>问题</a:t>
            </a:r>
            <a:r>
              <a:rPr lang="zh-CN" altLang="en-US" sz="3200" dirty="0">
                <a:solidFill>
                  <a:srgbClr val="5F5E5C"/>
                </a:solidFill>
                <a:ea typeface="华康俪金黑W8(P)" pitchFamily="34" charset="-122"/>
              </a:rPr>
              <a:t>流程</a:t>
            </a:r>
            <a:r>
              <a:rPr lang="en-US" altLang="zh-CN" sz="3200" dirty="0">
                <a:solidFill>
                  <a:srgbClr val="5F5E5C"/>
                </a:solidFill>
                <a:ea typeface="华康俪金黑W8(P)" pitchFamily="34" charset="-122"/>
              </a:rPr>
              <a:t>---</a:t>
            </a:r>
            <a:r>
              <a:rPr lang="zh-CN" altLang="zh-CN" sz="3200" dirty="0">
                <a:solidFill>
                  <a:srgbClr val="5F5E5C"/>
                </a:solidFill>
                <a:ea typeface="华康俪金黑W8(P)" pitchFamily="34" charset="-122"/>
              </a:rPr>
              <a:t>公示期内学生申诉产生的</a:t>
            </a:r>
            <a:r>
              <a:rPr lang="zh-CN" altLang="en-US" sz="3200" dirty="0">
                <a:solidFill>
                  <a:srgbClr val="5F5E5C"/>
                </a:solidFill>
                <a:ea typeface="华康俪金黑W8(P)" pitchFamily="34" charset="-122"/>
              </a:rPr>
              <a:t>学校</a:t>
            </a:r>
            <a:r>
              <a:rPr lang="zh-CN" altLang="zh-CN" sz="3200" dirty="0">
                <a:solidFill>
                  <a:srgbClr val="5F5E5C"/>
                </a:solidFill>
                <a:ea typeface="华康俪金黑W8(P)" pitchFamily="34" charset="-122"/>
              </a:rPr>
              <a:t>问题数据</a:t>
            </a:r>
            <a:endParaRPr lang="zh-CN" altLang="en-US" sz="3200" dirty="0">
              <a:solidFill>
                <a:srgbClr val="5F5E5C"/>
              </a:solidFill>
              <a:ea typeface="华康俪金黑W8(P)" pitchFamily="34" charset="-122"/>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xmlns="" val="3175272448"/>
              </p:ext>
            </p:extLst>
          </p:nvPr>
        </p:nvGraphicFramePr>
        <p:xfrm>
          <a:off x="452438" y="1006475"/>
          <a:ext cx="6770687" cy="5764213"/>
        </p:xfrm>
        <a:graphic>
          <a:graphicData uri="http://schemas.openxmlformats.org/presentationml/2006/ole">
            <p:oleObj spid="_x0000_s4137" name="Visio" r:id="rId3" imgW="6245474" imgH="5765904" progId="">
              <p:embed/>
            </p:oleObj>
          </a:graphicData>
        </a:graphic>
      </p:graphicFrame>
      <p:sp>
        <p:nvSpPr>
          <p:cNvPr id="5" name="矩形 4"/>
          <p:cNvSpPr/>
          <p:nvPr/>
        </p:nvSpPr>
        <p:spPr>
          <a:xfrm>
            <a:off x="5267325" y="2619286"/>
            <a:ext cx="6096000" cy="1938992"/>
          </a:xfrm>
          <a:prstGeom prst="rect">
            <a:avLst/>
          </a:prstGeom>
        </p:spPr>
        <p:txBody>
          <a:bodyPr>
            <a:spAutoFit/>
          </a:bodyPr>
          <a:lstStyle/>
          <a:p>
            <a:r>
              <a:rPr lang="zh-CN" altLang="zh-CN" sz="2400" b="1" dirty="0"/>
              <a:t>若由学校或学生录入，则由学校审核员对问题进行处理。问题成立，则谁录入谁修复。修复完成后由学校审核员进行审核，审核通过的数据才能进入学生综合素质报告。若问题不成立，则流程结束。</a:t>
            </a:r>
            <a:endParaRPr lang="zh-CN" altLang="en-US" sz="2400" b="1" dirty="0"/>
          </a:p>
        </p:txBody>
      </p:sp>
    </p:spTree>
    <p:extLst>
      <p:ext uri="{BB962C8B-B14F-4D97-AF65-F5344CB8AC3E}">
        <p14:creationId xmlns:p14="http://schemas.microsoft.com/office/powerpoint/2010/main" xmlns="" val="8703993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9170" y="282667"/>
            <a:ext cx="9111790" cy="584775"/>
          </a:xfrm>
          <a:prstGeom prst="rect">
            <a:avLst/>
          </a:prstGeom>
        </p:spPr>
        <p:txBody>
          <a:bodyPr wrap="none">
            <a:spAutoFit/>
          </a:bodyPr>
          <a:lstStyle/>
          <a:p>
            <a:r>
              <a:rPr lang="zh-CN" altLang="en-US" sz="3200" dirty="0">
                <a:solidFill>
                  <a:srgbClr val="5F5E5C"/>
                </a:solidFill>
                <a:latin typeface="华康俪金黑W8(P)" pitchFamily="34" charset="-122"/>
                <a:ea typeface="华康俪金黑W8(P)" pitchFamily="34" charset="-122"/>
              </a:rPr>
              <a:t>问题流程</a:t>
            </a:r>
            <a:r>
              <a:rPr lang="en-US" altLang="zh-CN" sz="3200" dirty="0">
                <a:solidFill>
                  <a:srgbClr val="5F5E5C"/>
                </a:solidFill>
                <a:ea typeface="华康俪金黑W8(P)" pitchFamily="34" charset="-122"/>
              </a:rPr>
              <a:t>---</a:t>
            </a:r>
            <a:r>
              <a:rPr lang="zh-CN" altLang="zh-CN" sz="3200" dirty="0">
                <a:solidFill>
                  <a:srgbClr val="5F5E5C"/>
                </a:solidFill>
                <a:ea typeface="华康俪金黑W8(P)" pitchFamily="34" charset="-122"/>
              </a:rPr>
              <a:t>公示期内学生申诉产生的</a:t>
            </a:r>
            <a:r>
              <a:rPr lang="zh-CN" altLang="en-US" sz="3200" dirty="0">
                <a:solidFill>
                  <a:srgbClr val="5F5E5C"/>
                </a:solidFill>
                <a:ea typeface="华康俪金黑W8(P)" pitchFamily="34" charset="-122"/>
              </a:rPr>
              <a:t>市级</a:t>
            </a:r>
            <a:r>
              <a:rPr lang="zh-CN" altLang="zh-CN" sz="3200" dirty="0">
                <a:solidFill>
                  <a:srgbClr val="5F5E5C"/>
                </a:solidFill>
                <a:ea typeface="华康俪金黑W8(P)" pitchFamily="34" charset="-122"/>
              </a:rPr>
              <a:t>问题数据</a:t>
            </a:r>
            <a:endParaRPr lang="zh-CN" altLang="en-US" sz="3200" dirty="0">
              <a:solidFill>
                <a:srgbClr val="5F5E5C"/>
              </a:solidFill>
              <a:ea typeface="华康俪金黑W8(P)" pitchFamily="34" charset="-122"/>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xmlns="" val="1657699414"/>
              </p:ext>
            </p:extLst>
          </p:nvPr>
        </p:nvGraphicFramePr>
        <p:xfrm>
          <a:off x="328613" y="985838"/>
          <a:ext cx="7170737" cy="5486400"/>
        </p:xfrm>
        <a:graphic>
          <a:graphicData uri="http://schemas.openxmlformats.org/presentationml/2006/ole">
            <p:oleObj spid="_x0000_s5161" name="Visio" r:id="rId3" imgW="6497237" imgH="5481864" progId="">
              <p:embed/>
            </p:oleObj>
          </a:graphicData>
        </a:graphic>
      </p:graphicFrame>
      <p:sp>
        <p:nvSpPr>
          <p:cNvPr id="5" name="矩形 4"/>
          <p:cNvSpPr/>
          <p:nvPr/>
        </p:nvSpPr>
        <p:spPr>
          <a:xfrm>
            <a:off x="4152900" y="1190536"/>
            <a:ext cx="6096000" cy="1938992"/>
          </a:xfrm>
          <a:prstGeom prst="rect">
            <a:avLst/>
          </a:prstGeom>
        </p:spPr>
        <p:txBody>
          <a:bodyPr>
            <a:spAutoFit/>
          </a:bodyPr>
          <a:lstStyle/>
          <a:p>
            <a:r>
              <a:rPr lang="zh-CN" altLang="zh-CN" sz="2400" b="1" dirty="0"/>
              <a:t>若由市级人员录入数据，由市级</a:t>
            </a:r>
            <a:r>
              <a:rPr lang="zh-CN" altLang="en-US" sz="2400" b="1" dirty="0"/>
              <a:t>各处室审核员</a:t>
            </a:r>
            <a:r>
              <a:rPr lang="zh-CN" altLang="zh-CN" sz="2400" b="1" dirty="0"/>
              <a:t>进行</a:t>
            </a:r>
            <a:r>
              <a:rPr lang="zh-CN" altLang="en-US" sz="2400" b="1" dirty="0"/>
              <a:t>问题</a:t>
            </a:r>
            <a:r>
              <a:rPr lang="zh-CN" altLang="zh-CN" sz="2400" b="1" dirty="0"/>
              <a:t>处理。若问题成立，则谁录入谁修复。修复完成后</a:t>
            </a:r>
            <a:r>
              <a:rPr lang="zh-CN" altLang="en-US" sz="2400" b="1" dirty="0"/>
              <a:t>市级各处室审核员</a:t>
            </a:r>
            <a:r>
              <a:rPr lang="zh-CN" altLang="zh-CN" sz="2400" b="1" dirty="0"/>
              <a:t>进行</a:t>
            </a:r>
            <a:r>
              <a:rPr lang="zh-CN" altLang="en-US" sz="2400" b="1" dirty="0"/>
              <a:t>问题</a:t>
            </a:r>
            <a:r>
              <a:rPr lang="zh-CN" altLang="zh-CN" sz="2400" b="1" dirty="0"/>
              <a:t>审核，审核通过的数据才能进入学生综合素质报告。若问题不成立，则流程结束。</a:t>
            </a:r>
            <a:endParaRPr lang="en-US" altLang="zh-CN" sz="2400" b="1" dirty="0"/>
          </a:p>
        </p:txBody>
      </p:sp>
    </p:spTree>
    <p:extLst>
      <p:ext uri="{BB962C8B-B14F-4D97-AF65-F5344CB8AC3E}">
        <p14:creationId xmlns:p14="http://schemas.microsoft.com/office/powerpoint/2010/main" xmlns="" val="15356423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8"/>
          <p:cNvSpPr txBox="1"/>
          <p:nvPr/>
        </p:nvSpPr>
        <p:spPr>
          <a:xfrm>
            <a:off x="966310" y="245739"/>
            <a:ext cx="6301997" cy="584775"/>
          </a:xfrm>
          <a:prstGeom prst="rect">
            <a:avLst/>
          </a:prstGeom>
          <a:noFill/>
        </p:spPr>
        <p:txBody>
          <a:bodyPr wrap="square" rtlCol="0">
            <a:spAutoFit/>
          </a:bodyPr>
          <a:lstStyle/>
          <a:p>
            <a:r>
              <a:rPr lang="zh-CN" altLang="en-US" sz="3200" dirty="0">
                <a:solidFill>
                  <a:srgbClr val="5F5E5C"/>
                </a:solidFill>
                <a:latin typeface="华康俪金黑W8(P)" pitchFamily="34" charset="-122"/>
                <a:ea typeface="华康俪金黑W8(P)" pitchFamily="34" charset="-122"/>
              </a:rPr>
              <a:t>系统访问</a:t>
            </a:r>
          </a:p>
        </p:txBody>
      </p:sp>
      <p:graphicFrame>
        <p:nvGraphicFramePr>
          <p:cNvPr id="2" name="表格 1"/>
          <p:cNvGraphicFramePr>
            <a:graphicFrameLocks noGrp="1"/>
          </p:cNvGraphicFramePr>
          <p:nvPr>
            <p:extLst>
              <p:ext uri="{D42A27DB-BD31-4B8C-83A1-F6EECF244321}">
                <p14:modId xmlns:p14="http://schemas.microsoft.com/office/powerpoint/2010/main" xmlns="" val="4258234771"/>
              </p:ext>
            </p:extLst>
          </p:nvPr>
        </p:nvGraphicFramePr>
        <p:xfrm>
          <a:off x="391431" y="1019833"/>
          <a:ext cx="10827554" cy="2344690"/>
        </p:xfrm>
        <a:graphic>
          <a:graphicData uri="http://schemas.openxmlformats.org/drawingml/2006/table">
            <a:tbl>
              <a:tblPr firstRow="1" bandRow="1">
                <a:tableStyleId>{8EC20E35-A176-4012-BC5E-935CFFF8708E}</a:tableStyleId>
              </a:tblPr>
              <a:tblGrid>
                <a:gridCol w="3263656">
                  <a:extLst>
                    <a:ext uri="{9D8B030D-6E8A-4147-A177-3AD203B41FA5}">
                      <a16:colId xmlns:a16="http://schemas.microsoft.com/office/drawing/2014/main" xmlns="" val="20000"/>
                    </a:ext>
                  </a:extLst>
                </a:gridCol>
                <a:gridCol w="7563898">
                  <a:extLst>
                    <a:ext uri="{9D8B030D-6E8A-4147-A177-3AD203B41FA5}">
                      <a16:colId xmlns:a16="http://schemas.microsoft.com/office/drawing/2014/main" xmlns="" val="20001"/>
                    </a:ext>
                  </a:extLst>
                </a:gridCol>
              </a:tblGrid>
              <a:tr h="763424">
                <a:tc>
                  <a:txBody>
                    <a:bodyPr/>
                    <a:lstStyle/>
                    <a:p>
                      <a:r>
                        <a:rPr lang="zh-CN" altLang="en-US" sz="2400" b="1" dirty="0">
                          <a:latin typeface="微软雅黑" panose="020B0503020204020204" pitchFamily="34" charset="-122"/>
                          <a:ea typeface="微软雅黑" panose="020B0503020204020204" pitchFamily="34" charset="-122"/>
                        </a:rPr>
                        <a:t>事项</a:t>
                      </a:r>
                    </a:p>
                  </a:txBody>
                  <a:tcPr/>
                </a:tc>
                <a:tc>
                  <a:txBody>
                    <a:bodyPr/>
                    <a:lstStyle/>
                    <a:p>
                      <a:r>
                        <a:rPr lang="zh-CN" altLang="en-US" sz="2400" b="1" dirty="0">
                          <a:latin typeface="微软雅黑" panose="020B0503020204020204" pitchFamily="34" charset="-122"/>
                          <a:ea typeface="微软雅黑" panose="020B0503020204020204" pitchFamily="34" charset="-122"/>
                        </a:rPr>
                        <a:t>说明</a:t>
                      </a:r>
                    </a:p>
                  </a:txBody>
                  <a:tcPr/>
                </a:tc>
                <a:extLst>
                  <a:ext uri="{0D108BD9-81ED-4DB2-BD59-A6C34878D82A}">
                    <a16:rowId xmlns:a16="http://schemas.microsoft.com/office/drawing/2014/main" xmlns="" val="10000"/>
                  </a:ext>
                </a:extLst>
              </a:tr>
              <a:tr h="1581266">
                <a:tc>
                  <a:txBody>
                    <a:bodyPr/>
                    <a:lstStyle/>
                    <a:p>
                      <a:r>
                        <a:rPr lang="zh-CN" altLang="en-US" sz="2400" b="1" dirty="0">
                          <a:latin typeface="微软雅黑" panose="020B0503020204020204" pitchFamily="34" charset="-122"/>
                          <a:ea typeface="微软雅黑" panose="020B0503020204020204" pitchFamily="34" charset="-122"/>
                        </a:rPr>
                        <a:t>平台访问地址</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u="sng" kern="1200" dirty="0">
                          <a:solidFill>
                            <a:schemeClr val="dk1"/>
                          </a:solidFill>
                          <a:effectLst/>
                          <a:latin typeface="+mn-lt"/>
                          <a:ea typeface="+mn-ea"/>
                          <a:cs typeface="+mn-cs"/>
                          <a:hlinkClick r:id="rId2"/>
                        </a:rPr>
                        <a:t>http://szpjs.shedu.net/</a:t>
                      </a:r>
                      <a:r>
                        <a:rPr lang="zh-CN" altLang="en-US" sz="1800" b="0" i="0" kern="1200" dirty="0">
                          <a:solidFill>
                            <a:schemeClr val="dk1"/>
                          </a:solidFill>
                          <a:effectLst/>
                          <a:latin typeface="+mn-lt"/>
                          <a:ea typeface="+mn-ea"/>
                          <a:cs typeface="+mn-cs"/>
                        </a:rPr>
                        <a:t>（用于学生填报，公网访问）</a:t>
                      </a:r>
                      <a:endParaRPr lang="en-US" altLang="zh-CN" sz="1800" b="0" i="0"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u="sng" kern="1200" dirty="0">
                          <a:solidFill>
                            <a:schemeClr val="dk1"/>
                          </a:solidFill>
                          <a:effectLst/>
                          <a:latin typeface="+mn-lt"/>
                          <a:ea typeface="+mn-ea"/>
                          <a:cs typeface="+mn-cs"/>
                          <a:hlinkClick r:id="rId3"/>
                        </a:rPr>
                        <a:t>http://szpjt.shedu.net/</a:t>
                      </a:r>
                      <a:r>
                        <a:rPr lang="zh-CN" altLang="en-US" sz="1800" b="0" i="0" kern="1200" dirty="0">
                          <a:solidFill>
                            <a:schemeClr val="dk1"/>
                          </a:solidFill>
                          <a:effectLst/>
                          <a:latin typeface="+mn-lt"/>
                          <a:ea typeface="+mn-ea"/>
                          <a:cs typeface="+mn-cs"/>
                        </a:rPr>
                        <a:t>（用于学校、市级填报审核，公网访问）</a:t>
                      </a:r>
                      <a:endParaRPr lang="en-US" altLang="zh-CN" sz="1800" b="0" i="0"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u="sng" kern="1200" dirty="0">
                          <a:solidFill>
                            <a:schemeClr val="dk1"/>
                          </a:solidFill>
                          <a:effectLst/>
                          <a:latin typeface="+mn-lt"/>
                          <a:ea typeface="+mn-ea"/>
                          <a:cs typeface="+mn-cs"/>
                          <a:hlinkClick r:id="rId3"/>
                        </a:rPr>
                        <a:t>http://szpjm.shedu.net/</a:t>
                      </a:r>
                      <a:r>
                        <a:rPr lang="zh-CN" altLang="en-US" sz="1800" b="0" i="0" kern="1200" dirty="0">
                          <a:solidFill>
                            <a:schemeClr val="dk1"/>
                          </a:solidFill>
                          <a:effectLst/>
                          <a:latin typeface="+mn-lt"/>
                          <a:ea typeface="+mn-ea"/>
                          <a:cs typeface="+mn-cs"/>
                        </a:rPr>
                        <a:t>（用于毕业季异常数据处理及报告导出，公网访问）</a:t>
                      </a:r>
                      <a:endParaRPr lang="en-US" altLang="zh-CN" sz="1800" b="0" i="0"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zh-CN" sz="2400" b="1" kern="1200" dirty="0">
                        <a:solidFill>
                          <a:schemeClr val="dk1"/>
                        </a:solidFill>
                        <a:effectLst/>
                        <a:latin typeface="微软雅黑" panose="020B0503020204020204" pitchFamily="34" charset="-122"/>
                        <a:ea typeface="微软雅黑" panose="020B0503020204020204" pitchFamily="34" charset="-122"/>
                        <a:cs typeface="+mn-cs"/>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4048344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7CEEC0E4-81FA-4FE1-B4C8-82C7C0AEB31A}"/>
              </a:ext>
            </a:extLst>
          </p:cNvPr>
          <p:cNvSpPr/>
          <p:nvPr/>
        </p:nvSpPr>
        <p:spPr>
          <a:xfrm>
            <a:off x="0" y="1919288"/>
            <a:ext cx="12192000" cy="3019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8" name="矩形 7">
            <a:extLst>
              <a:ext uri="{FF2B5EF4-FFF2-40B4-BE49-F238E27FC236}">
                <a16:creationId xmlns:a16="http://schemas.microsoft.com/office/drawing/2014/main" xmlns="" id="{13DFA1BC-4E78-4004-B8C5-0BD3B59BDF02}"/>
              </a:ext>
            </a:extLst>
          </p:cNvPr>
          <p:cNvSpPr/>
          <p:nvPr/>
        </p:nvSpPr>
        <p:spPr>
          <a:xfrm>
            <a:off x="4835525" y="909638"/>
            <a:ext cx="2520950" cy="2519362"/>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5364" name="文本框 4">
            <a:extLst>
              <a:ext uri="{FF2B5EF4-FFF2-40B4-BE49-F238E27FC236}">
                <a16:creationId xmlns:a16="http://schemas.microsoft.com/office/drawing/2014/main" xmlns="" id="{E6B916D5-290F-412D-8813-C6ADF09B3D41}"/>
              </a:ext>
            </a:extLst>
          </p:cNvPr>
          <p:cNvSpPr txBox="1">
            <a:spLocks noChangeArrowheads="1"/>
          </p:cNvSpPr>
          <p:nvPr/>
        </p:nvSpPr>
        <p:spPr bwMode="auto">
          <a:xfrm>
            <a:off x="5408613" y="663575"/>
            <a:ext cx="1597025" cy="315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9900" dirty="0">
                <a:solidFill>
                  <a:schemeClr val="bg1"/>
                </a:solidFill>
                <a:latin typeface="Impact" panose="020B0806030902050204" pitchFamily="34" charset="0"/>
              </a:rPr>
              <a:t>2</a:t>
            </a:r>
            <a:endParaRPr lang="zh-CN" altLang="en-US" sz="19900" dirty="0">
              <a:solidFill>
                <a:schemeClr val="bg1"/>
              </a:solidFill>
              <a:latin typeface="Impact" panose="020B0806030902050204" pitchFamily="34" charset="0"/>
            </a:endParaRPr>
          </a:p>
        </p:txBody>
      </p:sp>
      <p:sp>
        <p:nvSpPr>
          <p:cNvPr id="15365" name="文本框 5">
            <a:extLst>
              <a:ext uri="{FF2B5EF4-FFF2-40B4-BE49-F238E27FC236}">
                <a16:creationId xmlns:a16="http://schemas.microsoft.com/office/drawing/2014/main" xmlns="" id="{B2CD8B64-0569-439A-AB2C-F6E63F21A998}"/>
              </a:ext>
            </a:extLst>
          </p:cNvPr>
          <p:cNvSpPr txBox="1">
            <a:spLocks noChangeArrowheads="1"/>
          </p:cNvSpPr>
          <p:nvPr/>
        </p:nvSpPr>
        <p:spPr bwMode="auto">
          <a:xfrm>
            <a:off x="3014663" y="3673475"/>
            <a:ext cx="6162675"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000" dirty="0">
                <a:solidFill>
                  <a:schemeClr val="bg1"/>
                </a:solidFill>
                <a:latin typeface="方正正准黑简体"/>
                <a:ea typeface="方正正准黑简体"/>
                <a:cs typeface="方正正准黑简体"/>
              </a:rPr>
              <a:t>志愿服务（公益劳动）</a:t>
            </a:r>
            <a:r>
              <a:rPr lang="en-US" altLang="zh-CN" sz="4000" dirty="0">
                <a:solidFill>
                  <a:schemeClr val="bg1"/>
                </a:solidFill>
                <a:latin typeface="方正正准黑简体"/>
                <a:ea typeface="方正正准黑简体"/>
                <a:cs typeface="方正正准黑简体"/>
              </a:rPr>
              <a:t/>
            </a:r>
            <a:br>
              <a:rPr lang="en-US" altLang="zh-CN" sz="4000" dirty="0">
                <a:solidFill>
                  <a:schemeClr val="bg1"/>
                </a:solidFill>
                <a:latin typeface="方正正准黑简体"/>
                <a:ea typeface="方正正准黑简体"/>
                <a:cs typeface="方正正准黑简体"/>
              </a:rPr>
            </a:br>
            <a:r>
              <a:rPr lang="zh-CN" altLang="en-US" sz="4000" dirty="0">
                <a:solidFill>
                  <a:schemeClr val="bg1"/>
                </a:solidFill>
                <a:latin typeface="方正正准黑简体"/>
                <a:ea typeface="方正正准黑简体"/>
                <a:cs typeface="方正正准黑简体"/>
              </a:rPr>
              <a:t>实时填报</a:t>
            </a:r>
            <a:endParaRPr lang="en-US" altLang="zh-CN" sz="4000" dirty="0">
              <a:solidFill>
                <a:schemeClr val="bg1"/>
              </a:solidFill>
              <a:latin typeface="方正正准黑简体"/>
              <a:ea typeface="方正正准黑简体"/>
              <a:cs typeface="方正正准黑简体"/>
            </a:endParaRPr>
          </a:p>
        </p:txBody>
      </p:sp>
      <p:sp>
        <p:nvSpPr>
          <p:cNvPr id="9" name="直角三角形 8">
            <a:extLst>
              <a:ext uri="{FF2B5EF4-FFF2-40B4-BE49-F238E27FC236}">
                <a16:creationId xmlns:a16="http://schemas.microsoft.com/office/drawing/2014/main" xmlns="" id="{12538ABF-28CC-4D2B-8F51-474CEEB94E45}"/>
              </a:ext>
            </a:extLst>
          </p:cNvPr>
          <p:cNvSpPr/>
          <p:nvPr/>
        </p:nvSpPr>
        <p:spPr>
          <a:xfrm>
            <a:off x="7356475" y="909638"/>
            <a:ext cx="268288" cy="1009650"/>
          </a:xfrm>
          <a:prstGeom prst="r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0" name="直角三角形 9">
            <a:extLst>
              <a:ext uri="{FF2B5EF4-FFF2-40B4-BE49-F238E27FC236}">
                <a16:creationId xmlns:a16="http://schemas.microsoft.com/office/drawing/2014/main" xmlns="" id="{E21E2384-461B-4DE4-9870-4FE5CE71E3AE}"/>
              </a:ext>
            </a:extLst>
          </p:cNvPr>
          <p:cNvSpPr/>
          <p:nvPr/>
        </p:nvSpPr>
        <p:spPr>
          <a:xfrm flipH="1">
            <a:off x="4565650" y="909638"/>
            <a:ext cx="268288" cy="1009650"/>
          </a:xfrm>
          <a:prstGeom prst="r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cxnSp>
        <p:nvCxnSpPr>
          <p:cNvPr id="12" name="直接连接符 11">
            <a:extLst>
              <a:ext uri="{FF2B5EF4-FFF2-40B4-BE49-F238E27FC236}">
                <a16:creationId xmlns:a16="http://schemas.microsoft.com/office/drawing/2014/main" xmlns="" id="{F03CDC87-BA68-4B25-8603-59E6A6DAF7CE}"/>
              </a:ext>
            </a:extLst>
          </p:cNvPr>
          <p:cNvCxnSpPr/>
          <p:nvPr/>
        </p:nvCxnSpPr>
        <p:spPr>
          <a:xfrm>
            <a:off x="0" y="4273550"/>
            <a:ext cx="324008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xmlns="" id="{9E5D1D1F-B375-4683-8B76-10FB568AD985}"/>
              </a:ext>
            </a:extLst>
          </p:cNvPr>
          <p:cNvCxnSpPr/>
          <p:nvPr/>
        </p:nvCxnSpPr>
        <p:spPr>
          <a:xfrm>
            <a:off x="8970963" y="4273550"/>
            <a:ext cx="324008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469329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8">
            <a:extLst>
              <a:ext uri="{FF2B5EF4-FFF2-40B4-BE49-F238E27FC236}">
                <a16:creationId xmlns:a16="http://schemas.microsoft.com/office/drawing/2014/main" xmlns="" id="{FFDDB81A-A18F-4E72-AB3A-86B78A6328C6}"/>
              </a:ext>
            </a:extLst>
          </p:cNvPr>
          <p:cNvSpPr txBox="1">
            <a:spLocks noChangeArrowheads="1"/>
          </p:cNvSpPr>
          <p:nvPr/>
        </p:nvSpPr>
        <p:spPr bwMode="auto">
          <a:xfrm>
            <a:off x="966788" y="260350"/>
            <a:ext cx="630078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dirty="0">
                <a:solidFill>
                  <a:srgbClr val="5F5E5C"/>
                </a:solidFill>
                <a:latin typeface="华康俪金黑W8(P)"/>
                <a:ea typeface="华康俪金黑W8(P)"/>
                <a:cs typeface="华康俪金黑W8(P)"/>
              </a:rPr>
              <a:t>志愿服务（公益劳动）实时填报</a:t>
            </a:r>
          </a:p>
        </p:txBody>
      </p:sp>
      <p:sp>
        <p:nvSpPr>
          <p:cNvPr id="17411" name="矩形 3">
            <a:extLst>
              <a:ext uri="{FF2B5EF4-FFF2-40B4-BE49-F238E27FC236}">
                <a16:creationId xmlns:a16="http://schemas.microsoft.com/office/drawing/2014/main" xmlns="" id="{FB2904EB-C9CA-429C-B2DC-1AB4E5487288}"/>
              </a:ext>
            </a:extLst>
          </p:cNvPr>
          <p:cNvSpPr>
            <a:spLocks noChangeArrowheads="1"/>
          </p:cNvSpPr>
          <p:nvPr/>
        </p:nvSpPr>
        <p:spPr bwMode="auto">
          <a:xfrm>
            <a:off x="285750" y="3024188"/>
            <a:ext cx="120015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600"/>
          </a:p>
        </p:txBody>
      </p:sp>
      <p:graphicFrame>
        <p:nvGraphicFramePr>
          <p:cNvPr id="6" name="表格 5">
            <a:extLst>
              <a:ext uri="{FF2B5EF4-FFF2-40B4-BE49-F238E27FC236}">
                <a16:creationId xmlns:a16="http://schemas.microsoft.com/office/drawing/2014/main" xmlns="" id="{E80C0582-698B-4D91-B1C7-E290487AA5E7}"/>
              </a:ext>
            </a:extLst>
          </p:cNvPr>
          <p:cNvGraphicFramePr>
            <a:graphicFrameLocks noGrp="1"/>
          </p:cNvGraphicFramePr>
          <p:nvPr/>
        </p:nvGraphicFramePr>
        <p:xfrm>
          <a:off x="1716088" y="3662363"/>
          <a:ext cx="8127999" cy="2174875"/>
        </p:xfrm>
        <a:graphic>
          <a:graphicData uri="http://schemas.openxmlformats.org/drawingml/2006/table">
            <a:tbl>
              <a:tblPr firstRow="1" bandRow="1">
                <a:tableStyleId>{5C22544A-7EE6-4342-B048-85BDC9FD1C3A}</a:tableStyleId>
              </a:tblPr>
              <a:tblGrid>
                <a:gridCol w="1309077">
                  <a:extLst>
                    <a:ext uri="{9D8B030D-6E8A-4147-A177-3AD203B41FA5}">
                      <a16:colId xmlns:a16="http://schemas.microsoft.com/office/drawing/2014/main" xmlns="" val="20000"/>
                    </a:ext>
                  </a:extLst>
                </a:gridCol>
                <a:gridCol w="3188677">
                  <a:extLst>
                    <a:ext uri="{9D8B030D-6E8A-4147-A177-3AD203B41FA5}">
                      <a16:colId xmlns:a16="http://schemas.microsoft.com/office/drawing/2014/main" xmlns="" val="20001"/>
                    </a:ext>
                  </a:extLst>
                </a:gridCol>
                <a:gridCol w="3630245">
                  <a:extLst>
                    <a:ext uri="{9D8B030D-6E8A-4147-A177-3AD203B41FA5}">
                      <a16:colId xmlns:a16="http://schemas.microsoft.com/office/drawing/2014/main" xmlns="" val="20002"/>
                    </a:ext>
                  </a:extLst>
                </a:gridCol>
              </a:tblGrid>
              <a:tr h="370926">
                <a:tc>
                  <a:txBody>
                    <a:bodyPr/>
                    <a:lstStyle/>
                    <a:p>
                      <a:endParaRPr lang="zh-CN" altLang="en-US" sz="1800" dirty="0"/>
                    </a:p>
                  </a:txBody>
                  <a:tcPr marT="45731" marB="45731"/>
                </a:tc>
                <a:tc>
                  <a:txBody>
                    <a:bodyPr/>
                    <a:lstStyle/>
                    <a:p>
                      <a:pPr algn="ctr"/>
                      <a:r>
                        <a:rPr lang="zh-CN" altLang="en-US" sz="1800" dirty="0"/>
                        <a:t>志愿服务实时填报模块</a:t>
                      </a:r>
                    </a:p>
                  </a:txBody>
                  <a:tcPr marT="45731" marB="45731"/>
                </a:tc>
                <a:tc>
                  <a:txBody>
                    <a:bodyPr/>
                    <a:lstStyle/>
                    <a:p>
                      <a:pPr algn="ctr"/>
                      <a:r>
                        <a:rPr lang="zh-CN" altLang="en-US" sz="1800" dirty="0"/>
                        <a:t>综评志愿服务填报模块</a:t>
                      </a:r>
                    </a:p>
                  </a:txBody>
                  <a:tcPr marT="45731" marB="45731"/>
                </a:tc>
                <a:extLst>
                  <a:ext uri="{0D108BD9-81ED-4DB2-BD59-A6C34878D82A}">
                    <a16:rowId xmlns:a16="http://schemas.microsoft.com/office/drawing/2014/main" xmlns="" val="10000"/>
                  </a:ext>
                </a:extLst>
              </a:tr>
              <a:tr h="421869">
                <a:tc>
                  <a:txBody>
                    <a:bodyPr/>
                    <a:lstStyle/>
                    <a:p>
                      <a:r>
                        <a:rPr lang="zh-CN" altLang="en-US" sz="1800" dirty="0"/>
                        <a:t>填报范围</a:t>
                      </a:r>
                    </a:p>
                  </a:txBody>
                  <a:tcPr marT="45731" marB="45731"/>
                </a:tc>
                <a:tc>
                  <a:txBody>
                    <a:bodyPr/>
                    <a:lstStyle/>
                    <a:p>
                      <a:r>
                        <a:rPr lang="en-US" altLang="zh-CN" sz="1800" dirty="0"/>
                        <a:t>2016/8/31</a:t>
                      </a:r>
                      <a:r>
                        <a:rPr lang="zh-CN" altLang="en-US" sz="1800" dirty="0"/>
                        <a:t>后进行的志愿服务</a:t>
                      </a:r>
                    </a:p>
                  </a:txBody>
                  <a:tcPr marT="45731" marB="4573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a:t>2016/9/1</a:t>
                      </a:r>
                      <a:r>
                        <a:rPr lang="zh-CN" altLang="en-US" sz="1800" dirty="0"/>
                        <a:t>前进行的志愿服务</a:t>
                      </a:r>
                    </a:p>
                  </a:txBody>
                  <a:tcPr marT="45731" marB="45731"/>
                </a:tc>
                <a:extLst>
                  <a:ext uri="{0D108BD9-81ED-4DB2-BD59-A6C34878D82A}">
                    <a16:rowId xmlns:a16="http://schemas.microsoft.com/office/drawing/2014/main" xmlns="" val="10001"/>
                  </a:ext>
                </a:extLst>
              </a:tr>
              <a:tr h="370926">
                <a:tc>
                  <a:txBody>
                    <a:bodyPr/>
                    <a:lstStyle/>
                    <a:p>
                      <a:r>
                        <a:rPr lang="zh-CN" altLang="en-US" sz="1800" dirty="0"/>
                        <a:t>填报帐号</a:t>
                      </a:r>
                    </a:p>
                  </a:txBody>
                  <a:tcPr marT="45731" marB="45731"/>
                </a:tc>
                <a:tc>
                  <a:txBody>
                    <a:bodyPr/>
                    <a:lstStyle/>
                    <a:p>
                      <a:r>
                        <a:rPr lang="zh-CN" altLang="en-US" sz="1800" dirty="0"/>
                        <a:t>学校志愿服务录入员</a:t>
                      </a:r>
                    </a:p>
                  </a:txBody>
                  <a:tcPr marT="45731" marB="45731"/>
                </a:tc>
                <a:tc>
                  <a:txBody>
                    <a:bodyPr/>
                    <a:lstStyle/>
                    <a:p>
                      <a:r>
                        <a:rPr lang="zh-CN" altLang="en-US" sz="1800" dirty="0"/>
                        <a:t>学校录入员</a:t>
                      </a:r>
                    </a:p>
                  </a:txBody>
                  <a:tcPr marT="45731" marB="45731"/>
                </a:tc>
                <a:extLst>
                  <a:ext uri="{0D108BD9-81ED-4DB2-BD59-A6C34878D82A}">
                    <a16:rowId xmlns:a16="http://schemas.microsoft.com/office/drawing/2014/main" xmlns="" val="10002"/>
                  </a:ext>
                </a:extLst>
              </a:tr>
              <a:tr h="370926">
                <a:tc>
                  <a:txBody>
                    <a:bodyPr/>
                    <a:lstStyle/>
                    <a:p>
                      <a:r>
                        <a:rPr lang="zh-CN" altLang="en-US" sz="1800" dirty="0"/>
                        <a:t>填报周期</a:t>
                      </a:r>
                    </a:p>
                  </a:txBody>
                  <a:tcPr marT="45731" marB="45731"/>
                </a:tc>
                <a:tc>
                  <a:txBody>
                    <a:bodyPr/>
                    <a:lstStyle/>
                    <a:p>
                      <a:r>
                        <a:rPr lang="zh-CN" altLang="en-US" sz="1800" dirty="0"/>
                        <a:t>实时填报</a:t>
                      </a:r>
                    </a:p>
                  </a:txBody>
                  <a:tcPr marT="45731" marB="45731"/>
                </a:tc>
                <a:tc>
                  <a:txBody>
                    <a:bodyPr/>
                    <a:lstStyle/>
                    <a:p>
                      <a:r>
                        <a:rPr lang="zh-CN" altLang="en-US" sz="1800" dirty="0"/>
                        <a:t>综评填报期填报</a:t>
                      </a:r>
                    </a:p>
                  </a:txBody>
                  <a:tcPr marT="45731" marB="45731"/>
                </a:tc>
                <a:extLst>
                  <a:ext uri="{0D108BD9-81ED-4DB2-BD59-A6C34878D82A}">
                    <a16:rowId xmlns:a16="http://schemas.microsoft.com/office/drawing/2014/main" xmlns="" val="10003"/>
                  </a:ext>
                </a:extLst>
              </a:tr>
              <a:tr h="640228">
                <a:tc>
                  <a:txBody>
                    <a:bodyPr/>
                    <a:lstStyle/>
                    <a:p>
                      <a:r>
                        <a:rPr lang="zh-CN" altLang="en-US" sz="1800" dirty="0"/>
                        <a:t>开放周期</a:t>
                      </a:r>
                    </a:p>
                  </a:txBody>
                  <a:tcPr marT="45731" marB="45731"/>
                </a:tc>
                <a:tc>
                  <a:txBody>
                    <a:bodyPr/>
                    <a:lstStyle/>
                    <a:p>
                      <a:r>
                        <a:rPr lang="zh-CN" altLang="en-US" sz="1800" dirty="0"/>
                        <a:t>全年开放</a:t>
                      </a:r>
                    </a:p>
                  </a:txBody>
                  <a:tcPr marT="45731" marB="45731"/>
                </a:tc>
                <a:tc>
                  <a:txBody>
                    <a:bodyPr/>
                    <a:lstStyle/>
                    <a:p>
                      <a:r>
                        <a:rPr lang="zh-CN" altLang="en-US" sz="1800" dirty="0"/>
                        <a:t>本学期综评填报开放，下学期停止开放</a:t>
                      </a:r>
                    </a:p>
                  </a:txBody>
                  <a:tcPr marT="45731" marB="45731"/>
                </a:tc>
                <a:extLst>
                  <a:ext uri="{0D108BD9-81ED-4DB2-BD59-A6C34878D82A}">
                    <a16:rowId xmlns:a16="http://schemas.microsoft.com/office/drawing/2014/main" xmlns="" val="10004"/>
                  </a:ext>
                </a:extLst>
              </a:tr>
            </a:tbl>
          </a:graphicData>
        </a:graphic>
      </p:graphicFrame>
      <p:pic>
        <p:nvPicPr>
          <p:cNvPr id="17438" name="Picture 5">
            <a:extLst>
              <a:ext uri="{FF2B5EF4-FFF2-40B4-BE49-F238E27FC236}">
                <a16:creationId xmlns:a16="http://schemas.microsoft.com/office/drawing/2014/main" xmlns="" id="{D4F814AE-1A0F-456F-A8A0-30974C62C91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06663" y="1173163"/>
            <a:ext cx="6286500" cy="219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145749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3">
            <a:extLst>
              <a:ext uri="{FF2B5EF4-FFF2-40B4-BE49-F238E27FC236}">
                <a16:creationId xmlns:a16="http://schemas.microsoft.com/office/drawing/2014/main" xmlns="" id="{281BEF12-EA84-4144-8B09-402E7EA9ECEB}"/>
              </a:ext>
            </a:extLst>
          </p:cNvPr>
          <p:cNvSpPr>
            <a:spLocks noChangeArrowheads="1"/>
          </p:cNvSpPr>
          <p:nvPr/>
        </p:nvSpPr>
        <p:spPr bwMode="auto">
          <a:xfrm>
            <a:off x="531813" y="4338638"/>
            <a:ext cx="10423525" cy="1814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t>基地</a:t>
            </a:r>
            <a:r>
              <a:rPr lang="en-US" altLang="zh-CN" sz="2800"/>
              <a:t>/</a:t>
            </a:r>
            <a:r>
              <a:rPr lang="zh-CN" altLang="en-US" sz="2800"/>
              <a:t>项目管理：添加和维护本学校合作的基地和项目信息。</a:t>
            </a:r>
            <a:endParaRPr lang="en-US" altLang="zh-CN" sz="2800"/>
          </a:p>
          <a:p>
            <a:pPr eaLnBrk="1" hangingPunct="1"/>
            <a:r>
              <a:rPr lang="zh-CN" altLang="en-US" sz="2800"/>
              <a:t>岗位管理：添加和维护本学校志愿服务的岗位。</a:t>
            </a:r>
            <a:endParaRPr lang="en-US" altLang="zh-CN" sz="2800"/>
          </a:p>
          <a:p>
            <a:pPr eaLnBrk="1" hangingPunct="1"/>
            <a:r>
              <a:rPr lang="zh-CN" altLang="en-US" sz="2800"/>
              <a:t>志愿服务管理：进行本校学生志愿服务的实时填报工作。</a:t>
            </a:r>
            <a:endParaRPr lang="en-US" altLang="zh-CN" sz="2800"/>
          </a:p>
          <a:p>
            <a:pPr eaLnBrk="1" hangingPunct="1"/>
            <a:endParaRPr lang="en-US" altLang="zh-CN" sz="2800"/>
          </a:p>
        </p:txBody>
      </p:sp>
      <p:sp>
        <p:nvSpPr>
          <p:cNvPr id="18435" name="TextBox 8">
            <a:extLst>
              <a:ext uri="{FF2B5EF4-FFF2-40B4-BE49-F238E27FC236}">
                <a16:creationId xmlns:a16="http://schemas.microsoft.com/office/drawing/2014/main" xmlns="" id="{95D6194E-FDE7-46DA-A6FE-DE2544BBEA3A}"/>
              </a:ext>
            </a:extLst>
          </p:cNvPr>
          <p:cNvSpPr txBox="1">
            <a:spLocks noChangeArrowheads="1"/>
          </p:cNvSpPr>
          <p:nvPr/>
        </p:nvSpPr>
        <p:spPr bwMode="auto">
          <a:xfrm>
            <a:off x="966788" y="260350"/>
            <a:ext cx="6300787"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dirty="0">
                <a:solidFill>
                  <a:srgbClr val="5F5E5C"/>
                </a:solidFill>
                <a:latin typeface="华康俪金黑W8(P)"/>
                <a:ea typeface="华康俪金黑W8(P)"/>
                <a:cs typeface="华康俪金黑W8(P)"/>
              </a:rPr>
              <a:t>填报流程</a:t>
            </a:r>
          </a:p>
        </p:txBody>
      </p:sp>
      <p:pic>
        <p:nvPicPr>
          <p:cNvPr id="18436" name="Picture 7">
            <a:extLst>
              <a:ext uri="{FF2B5EF4-FFF2-40B4-BE49-F238E27FC236}">
                <a16:creationId xmlns:a16="http://schemas.microsoft.com/office/drawing/2014/main" xmlns="" id="{C5FB6215-6004-4E5B-B0C6-45E0162D840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62438" y="915988"/>
            <a:ext cx="2876550" cy="3503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946579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a:extLst>
              <a:ext uri="{FF2B5EF4-FFF2-40B4-BE49-F238E27FC236}">
                <a16:creationId xmlns:a16="http://schemas.microsoft.com/office/drawing/2014/main" xmlns="" id="{6115DF15-24E5-4974-9F4C-44EBDCF485FB}"/>
              </a:ext>
            </a:extLst>
          </p:cNvPr>
          <p:cNvSpPr>
            <a:spLocks noChangeArrowheads="1"/>
          </p:cNvSpPr>
          <p:nvPr/>
        </p:nvSpPr>
        <p:spPr bwMode="auto">
          <a:xfrm>
            <a:off x="376238" y="5495925"/>
            <a:ext cx="10520362"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t>使用学校志愿服务帐号登录，点击左侧的菜单进入基地</a:t>
            </a:r>
            <a:r>
              <a:rPr lang="en-US" altLang="zh-CN" sz="2800"/>
              <a:t>/</a:t>
            </a:r>
            <a:r>
              <a:rPr lang="zh-CN" altLang="en-US" sz="2800"/>
              <a:t>项目管理界面。</a:t>
            </a:r>
          </a:p>
        </p:txBody>
      </p:sp>
      <p:sp>
        <p:nvSpPr>
          <p:cNvPr id="19459" name="TextBox 8">
            <a:extLst>
              <a:ext uri="{FF2B5EF4-FFF2-40B4-BE49-F238E27FC236}">
                <a16:creationId xmlns:a16="http://schemas.microsoft.com/office/drawing/2014/main" xmlns="" id="{F943D4A0-EDB3-456A-8917-91A2F0391179}"/>
              </a:ext>
            </a:extLst>
          </p:cNvPr>
          <p:cNvSpPr txBox="1">
            <a:spLocks noChangeArrowheads="1"/>
          </p:cNvSpPr>
          <p:nvPr/>
        </p:nvSpPr>
        <p:spPr bwMode="auto">
          <a:xfrm>
            <a:off x="966788" y="260350"/>
            <a:ext cx="6300787"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基地</a:t>
            </a:r>
            <a:r>
              <a:rPr lang="en-US" altLang="zh-CN" sz="3200">
                <a:solidFill>
                  <a:srgbClr val="5F5E5C"/>
                </a:solidFill>
                <a:latin typeface="华康俪金黑W8(P)"/>
                <a:ea typeface="华康俪金黑W8(P)"/>
                <a:cs typeface="华康俪金黑W8(P)"/>
              </a:rPr>
              <a:t>/</a:t>
            </a:r>
            <a:r>
              <a:rPr lang="zh-CN" altLang="en-US" sz="3200">
                <a:solidFill>
                  <a:srgbClr val="5F5E5C"/>
                </a:solidFill>
                <a:latin typeface="华康俪金黑W8(P)"/>
                <a:ea typeface="华康俪金黑W8(P)"/>
                <a:cs typeface="华康俪金黑W8(P)"/>
              </a:rPr>
              <a:t>项目管理</a:t>
            </a:r>
          </a:p>
        </p:txBody>
      </p:sp>
      <p:pic>
        <p:nvPicPr>
          <p:cNvPr id="19460" name="图片 4">
            <a:extLst>
              <a:ext uri="{FF2B5EF4-FFF2-40B4-BE49-F238E27FC236}">
                <a16:creationId xmlns:a16="http://schemas.microsoft.com/office/drawing/2014/main" xmlns="" id="{7814168F-8DD6-4F3D-B97E-D110A05A20F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6550" y="1135063"/>
            <a:ext cx="7912100" cy="380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994401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7CEEC0E4-81FA-4FE1-B4C8-82C7C0AEB31A}"/>
              </a:ext>
            </a:extLst>
          </p:cNvPr>
          <p:cNvSpPr/>
          <p:nvPr/>
        </p:nvSpPr>
        <p:spPr>
          <a:xfrm>
            <a:off x="0" y="1919288"/>
            <a:ext cx="12192000" cy="3019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8" name="矩形 7">
            <a:extLst>
              <a:ext uri="{FF2B5EF4-FFF2-40B4-BE49-F238E27FC236}">
                <a16:creationId xmlns:a16="http://schemas.microsoft.com/office/drawing/2014/main" xmlns="" id="{13DFA1BC-4E78-4004-B8C5-0BD3B59BDF02}"/>
              </a:ext>
            </a:extLst>
          </p:cNvPr>
          <p:cNvSpPr/>
          <p:nvPr/>
        </p:nvSpPr>
        <p:spPr>
          <a:xfrm>
            <a:off x="4835525" y="909638"/>
            <a:ext cx="2520950" cy="2519362"/>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5364" name="文本框 4">
            <a:extLst>
              <a:ext uri="{FF2B5EF4-FFF2-40B4-BE49-F238E27FC236}">
                <a16:creationId xmlns:a16="http://schemas.microsoft.com/office/drawing/2014/main" xmlns="" id="{E6B916D5-290F-412D-8813-C6ADF09B3D41}"/>
              </a:ext>
            </a:extLst>
          </p:cNvPr>
          <p:cNvSpPr txBox="1">
            <a:spLocks noChangeArrowheads="1"/>
          </p:cNvSpPr>
          <p:nvPr/>
        </p:nvSpPr>
        <p:spPr bwMode="auto">
          <a:xfrm>
            <a:off x="5408613" y="663575"/>
            <a:ext cx="1597025" cy="315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9900">
                <a:solidFill>
                  <a:schemeClr val="bg1"/>
                </a:solidFill>
                <a:latin typeface="Impact" panose="020B0806030902050204" pitchFamily="34" charset="0"/>
              </a:rPr>
              <a:t>1</a:t>
            </a:r>
            <a:endParaRPr lang="zh-CN" altLang="en-US" sz="19900">
              <a:solidFill>
                <a:schemeClr val="bg1"/>
              </a:solidFill>
              <a:latin typeface="Impact" panose="020B0806030902050204" pitchFamily="34" charset="0"/>
            </a:endParaRPr>
          </a:p>
        </p:txBody>
      </p:sp>
      <p:sp>
        <p:nvSpPr>
          <p:cNvPr id="15365" name="文本框 5">
            <a:extLst>
              <a:ext uri="{FF2B5EF4-FFF2-40B4-BE49-F238E27FC236}">
                <a16:creationId xmlns:a16="http://schemas.microsoft.com/office/drawing/2014/main" xmlns="" id="{B2CD8B64-0569-439A-AB2C-F6E63F21A998}"/>
              </a:ext>
            </a:extLst>
          </p:cNvPr>
          <p:cNvSpPr txBox="1">
            <a:spLocks noChangeArrowheads="1"/>
          </p:cNvSpPr>
          <p:nvPr/>
        </p:nvSpPr>
        <p:spPr bwMode="auto">
          <a:xfrm>
            <a:off x="3014663" y="3673475"/>
            <a:ext cx="616267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5400" dirty="0">
                <a:solidFill>
                  <a:schemeClr val="bg1"/>
                </a:solidFill>
                <a:latin typeface="方正正准黑简体"/>
                <a:ea typeface="方正正准黑简体"/>
                <a:cs typeface="方正正准黑简体"/>
              </a:rPr>
              <a:t>系统概述</a:t>
            </a:r>
            <a:endParaRPr lang="en-US" altLang="zh-CN" sz="5400" dirty="0">
              <a:solidFill>
                <a:schemeClr val="bg1"/>
              </a:solidFill>
              <a:latin typeface="方正正准黑简体"/>
              <a:ea typeface="方正正准黑简体"/>
              <a:cs typeface="方正正准黑简体"/>
            </a:endParaRPr>
          </a:p>
        </p:txBody>
      </p:sp>
      <p:sp>
        <p:nvSpPr>
          <p:cNvPr id="9" name="直角三角形 8">
            <a:extLst>
              <a:ext uri="{FF2B5EF4-FFF2-40B4-BE49-F238E27FC236}">
                <a16:creationId xmlns:a16="http://schemas.microsoft.com/office/drawing/2014/main" xmlns="" id="{12538ABF-28CC-4D2B-8F51-474CEEB94E45}"/>
              </a:ext>
            </a:extLst>
          </p:cNvPr>
          <p:cNvSpPr/>
          <p:nvPr/>
        </p:nvSpPr>
        <p:spPr>
          <a:xfrm>
            <a:off x="7356475" y="909638"/>
            <a:ext cx="268288" cy="1009650"/>
          </a:xfrm>
          <a:prstGeom prst="r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0" name="直角三角形 9">
            <a:extLst>
              <a:ext uri="{FF2B5EF4-FFF2-40B4-BE49-F238E27FC236}">
                <a16:creationId xmlns:a16="http://schemas.microsoft.com/office/drawing/2014/main" xmlns="" id="{E21E2384-461B-4DE4-9870-4FE5CE71E3AE}"/>
              </a:ext>
            </a:extLst>
          </p:cNvPr>
          <p:cNvSpPr/>
          <p:nvPr/>
        </p:nvSpPr>
        <p:spPr>
          <a:xfrm flipH="1">
            <a:off x="4565650" y="909638"/>
            <a:ext cx="268288" cy="1009650"/>
          </a:xfrm>
          <a:prstGeom prst="r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cxnSp>
        <p:nvCxnSpPr>
          <p:cNvPr id="12" name="直接连接符 11">
            <a:extLst>
              <a:ext uri="{FF2B5EF4-FFF2-40B4-BE49-F238E27FC236}">
                <a16:creationId xmlns:a16="http://schemas.microsoft.com/office/drawing/2014/main" xmlns="" id="{F03CDC87-BA68-4B25-8603-59E6A6DAF7CE}"/>
              </a:ext>
            </a:extLst>
          </p:cNvPr>
          <p:cNvCxnSpPr/>
          <p:nvPr/>
        </p:nvCxnSpPr>
        <p:spPr>
          <a:xfrm>
            <a:off x="0" y="4273550"/>
            <a:ext cx="324008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xmlns="" id="{9E5D1D1F-B375-4683-8B76-10FB568AD985}"/>
              </a:ext>
            </a:extLst>
          </p:cNvPr>
          <p:cNvCxnSpPr/>
          <p:nvPr/>
        </p:nvCxnSpPr>
        <p:spPr>
          <a:xfrm>
            <a:off x="8970963" y="4273550"/>
            <a:ext cx="324008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410915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1">
            <a:extLst>
              <a:ext uri="{FF2B5EF4-FFF2-40B4-BE49-F238E27FC236}">
                <a16:creationId xmlns:a16="http://schemas.microsoft.com/office/drawing/2014/main" xmlns="" id="{BC2C6BEC-6E30-4A0D-A896-9FDD25F16965}"/>
              </a:ext>
            </a:extLst>
          </p:cNvPr>
          <p:cNvSpPr>
            <a:spLocks noChangeArrowheads="1"/>
          </p:cNvSpPr>
          <p:nvPr/>
        </p:nvSpPr>
        <p:spPr bwMode="auto">
          <a:xfrm>
            <a:off x="246063" y="5637213"/>
            <a:ext cx="11539537"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solidFill>
                  <a:srgbClr val="FF0000"/>
                </a:solidFill>
              </a:rPr>
              <a:t>注：上传佐证材料是供日后市级核查的重要依据。上传佐证材料准备好后请及时上传。</a:t>
            </a:r>
            <a:endParaRPr lang="zh-CN" altLang="zh-CN" sz="2800">
              <a:solidFill>
                <a:srgbClr val="FF0000"/>
              </a:solidFill>
            </a:endParaRPr>
          </a:p>
        </p:txBody>
      </p:sp>
      <p:sp>
        <p:nvSpPr>
          <p:cNvPr id="20483" name="TextBox 8">
            <a:extLst>
              <a:ext uri="{FF2B5EF4-FFF2-40B4-BE49-F238E27FC236}">
                <a16:creationId xmlns:a16="http://schemas.microsoft.com/office/drawing/2014/main" xmlns="" id="{7682F797-3B9A-423C-9A76-EEADE4A486C4}"/>
              </a:ext>
            </a:extLst>
          </p:cNvPr>
          <p:cNvSpPr txBox="1">
            <a:spLocks noChangeArrowheads="1"/>
          </p:cNvSpPr>
          <p:nvPr/>
        </p:nvSpPr>
        <p:spPr bwMode="auto">
          <a:xfrm>
            <a:off x="966788" y="260350"/>
            <a:ext cx="6300787"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基地</a:t>
            </a:r>
            <a:r>
              <a:rPr lang="en-US" altLang="zh-CN" sz="3200">
                <a:solidFill>
                  <a:srgbClr val="5F5E5C"/>
                </a:solidFill>
                <a:latin typeface="华康俪金黑W8(P)"/>
                <a:ea typeface="华康俪金黑W8(P)"/>
                <a:cs typeface="华康俪金黑W8(P)"/>
              </a:rPr>
              <a:t>/</a:t>
            </a:r>
            <a:r>
              <a:rPr lang="zh-CN" altLang="en-US" sz="3200">
                <a:solidFill>
                  <a:srgbClr val="5F5E5C"/>
                </a:solidFill>
                <a:latin typeface="华康俪金黑W8(P)"/>
                <a:ea typeface="华康俪金黑W8(P)"/>
                <a:cs typeface="华康俪金黑W8(P)"/>
              </a:rPr>
              <a:t>项目管理</a:t>
            </a:r>
          </a:p>
        </p:txBody>
      </p:sp>
      <p:pic>
        <p:nvPicPr>
          <p:cNvPr id="20484" name="图片 4">
            <a:extLst>
              <a:ext uri="{FF2B5EF4-FFF2-40B4-BE49-F238E27FC236}">
                <a16:creationId xmlns:a16="http://schemas.microsoft.com/office/drawing/2014/main" xmlns="" id="{A47C5BC3-8225-49EC-B4C6-707FBBA1B32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97138" y="1081088"/>
            <a:ext cx="7069137" cy="434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282096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8">
            <a:extLst>
              <a:ext uri="{FF2B5EF4-FFF2-40B4-BE49-F238E27FC236}">
                <a16:creationId xmlns:a16="http://schemas.microsoft.com/office/drawing/2014/main" xmlns="" id="{52EF2E60-1CAA-4055-B170-F6F8FD41B7AD}"/>
              </a:ext>
            </a:extLst>
          </p:cNvPr>
          <p:cNvSpPr txBox="1">
            <a:spLocks noChangeArrowheads="1"/>
          </p:cNvSpPr>
          <p:nvPr/>
        </p:nvSpPr>
        <p:spPr bwMode="auto">
          <a:xfrm>
            <a:off x="966788" y="260350"/>
            <a:ext cx="6300787"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基地</a:t>
            </a:r>
            <a:r>
              <a:rPr lang="en-US" altLang="zh-CN" sz="3200">
                <a:solidFill>
                  <a:srgbClr val="5F5E5C"/>
                </a:solidFill>
                <a:latin typeface="华康俪金黑W8(P)"/>
                <a:ea typeface="华康俪金黑W8(P)"/>
                <a:cs typeface="华康俪金黑W8(P)"/>
              </a:rPr>
              <a:t>/</a:t>
            </a:r>
            <a:r>
              <a:rPr lang="zh-CN" altLang="en-US" sz="3200">
                <a:solidFill>
                  <a:srgbClr val="5F5E5C"/>
                </a:solidFill>
                <a:latin typeface="华康俪金黑W8(P)"/>
                <a:ea typeface="华康俪金黑W8(P)"/>
                <a:cs typeface="华康俪金黑W8(P)"/>
              </a:rPr>
              <a:t>项目管理</a:t>
            </a:r>
          </a:p>
        </p:txBody>
      </p:sp>
      <p:sp>
        <p:nvSpPr>
          <p:cNvPr id="21507" name="矩形 1">
            <a:extLst>
              <a:ext uri="{FF2B5EF4-FFF2-40B4-BE49-F238E27FC236}">
                <a16:creationId xmlns:a16="http://schemas.microsoft.com/office/drawing/2014/main" xmlns="" id="{264E44E1-20F6-4F34-A166-8AC2BDF685F7}"/>
              </a:ext>
            </a:extLst>
          </p:cNvPr>
          <p:cNvSpPr>
            <a:spLocks noChangeArrowheads="1"/>
          </p:cNvSpPr>
          <p:nvPr/>
        </p:nvSpPr>
        <p:spPr bwMode="auto">
          <a:xfrm>
            <a:off x="303213" y="4935538"/>
            <a:ext cx="11501437"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solidFill>
                  <a:srgbClr val="FF0000"/>
                </a:solidFill>
              </a:rPr>
              <a:t>注</a:t>
            </a:r>
            <a:r>
              <a:rPr lang="en-US" altLang="zh-CN" sz="2800" b="1">
                <a:solidFill>
                  <a:srgbClr val="FF0000"/>
                </a:solidFill>
              </a:rPr>
              <a:t>:</a:t>
            </a:r>
            <a:r>
              <a:rPr lang="zh-CN" altLang="zh-CN" sz="2800" b="1">
                <a:solidFill>
                  <a:srgbClr val="FF0000"/>
                </a:solidFill>
              </a:rPr>
              <a:t>如果该基地</a:t>
            </a:r>
            <a:r>
              <a:rPr lang="en-US" altLang="zh-CN" sz="2800" b="1">
                <a:solidFill>
                  <a:srgbClr val="FF0000"/>
                </a:solidFill>
              </a:rPr>
              <a:t>/</a:t>
            </a:r>
            <a:r>
              <a:rPr lang="zh-CN" altLang="zh-CN" sz="2800" b="1">
                <a:solidFill>
                  <a:srgbClr val="FF0000"/>
                </a:solidFill>
              </a:rPr>
              <a:t>项目已</a:t>
            </a:r>
            <a:r>
              <a:rPr lang="zh-CN" altLang="en-US" sz="2800" b="1">
                <a:solidFill>
                  <a:srgbClr val="FF0000"/>
                </a:solidFill>
              </a:rPr>
              <a:t>进行过</a:t>
            </a:r>
            <a:r>
              <a:rPr lang="zh-CN" altLang="zh-CN" sz="2800" b="1">
                <a:solidFill>
                  <a:srgbClr val="FF0000"/>
                </a:solidFill>
              </a:rPr>
              <a:t>志愿服务，该基地</a:t>
            </a:r>
            <a:r>
              <a:rPr lang="en-US" altLang="zh-CN" sz="2800" b="1">
                <a:solidFill>
                  <a:srgbClr val="FF0000"/>
                </a:solidFill>
              </a:rPr>
              <a:t>/</a:t>
            </a:r>
            <a:r>
              <a:rPr lang="zh-CN" altLang="zh-CN" sz="2800" b="1">
                <a:solidFill>
                  <a:srgbClr val="FF0000"/>
                </a:solidFill>
              </a:rPr>
              <a:t>项目不能</a:t>
            </a:r>
            <a:r>
              <a:rPr lang="zh-CN" altLang="en-US" sz="2800" b="1">
                <a:solidFill>
                  <a:srgbClr val="FF0000"/>
                </a:solidFill>
              </a:rPr>
              <a:t>被</a:t>
            </a:r>
            <a:r>
              <a:rPr lang="zh-CN" altLang="zh-CN" sz="2800" b="1">
                <a:solidFill>
                  <a:srgbClr val="FF0000"/>
                </a:solidFill>
              </a:rPr>
              <a:t>删除。只能停用该基地</a:t>
            </a:r>
            <a:r>
              <a:rPr lang="en-US" altLang="zh-CN" sz="2800" b="1">
                <a:solidFill>
                  <a:srgbClr val="FF0000"/>
                </a:solidFill>
              </a:rPr>
              <a:t>/</a:t>
            </a:r>
            <a:r>
              <a:rPr lang="zh-CN" altLang="zh-CN" sz="2800" b="1">
                <a:solidFill>
                  <a:srgbClr val="FF0000"/>
                </a:solidFill>
              </a:rPr>
              <a:t>项目。</a:t>
            </a:r>
            <a:endParaRPr lang="zh-CN" altLang="zh-CN" sz="2800">
              <a:solidFill>
                <a:srgbClr val="FF0000"/>
              </a:solidFill>
            </a:endParaRPr>
          </a:p>
        </p:txBody>
      </p:sp>
      <p:pic>
        <p:nvPicPr>
          <p:cNvPr id="21508" name="图片 4">
            <a:extLst>
              <a:ext uri="{FF2B5EF4-FFF2-40B4-BE49-F238E27FC236}">
                <a16:creationId xmlns:a16="http://schemas.microsoft.com/office/drawing/2014/main" xmlns="" id="{8808A0B4-B79C-42BD-9A64-15D6AA93A5B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2175" y="1281113"/>
            <a:ext cx="9423400" cy="302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698410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8">
            <a:extLst>
              <a:ext uri="{FF2B5EF4-FFF2-40B4-BE49-F238E27FC236}">
                <a16:creationId xmlns:a16="http://schemas.microsoft.com/office/drawing/2014/main" xmlns="" id="{8CD4BA50-BAD4-40D5-B6A7-716C18EC6110}"/>
              </a:ext>
            </a:extLst>
          </p:cNvPr>
          <p:cNvSpPr txBox="1">
            <a:spLocks noChangeArrowheads="1"/>
          </p:cNvSpPr>
          <p:nvPr/>
        </p:nvSpPr>
        <p:spPr bwMode="auto">
          <a:xfrm>
            <a:off x="966788" y="260350"/>
            <a:ext cx="6300787"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岗位管理</a:t>
            </a:r>
          </a:p>
        </p:txBody>
      </p:sp>
      <p:pic>
        <p:nvPicPr>
          <p:cNvPr id="5" name="图片 4">
            <a:extLst>
              <a:ext uri="{FF2B5EF4-FFF2-40B4-BE49-F238E27FC236}">
                <a16:creationId xmlns:a16="http://schemas.microsoft.com/office/drawing/2014/main" xmlns="" id="{4BBF232E-0F60-4DEB-92AC-246B093ECAC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9625" y="1136650"/>
            <a:ext cx="8650288" cy="300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图片 6">
            <a:extLst>
              <a:ext uri="{FF2B5EF4-FFF2-40B4-BE49-F238E27FC236}">
                <a16:creationId xmlns:a16="http://schemas.microsoft.com/office/drawing/2014/main" xmlns="" id="{0BA3FD2F-EA13-4419-95CD-B98F7C2456B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43075" y="2671763"/>
            <a:ext cx="8016875" cy="389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015274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8">
            <a:extLst>
              <a:ext uri="{FF2B5EF4-FFF2-40B4-BE49-F238E27FC236}">
                <a16:creationId xmlns:a16="http://schemas.microsoft.com/office/drawing/2014/main" xmlns="" id="{9166A89F-D881-4BA6-9A8E-067F97AA2A7E}"/>
              </a:ext>
            </a:extLst>
          </p:cNvPr>
          <p:cNvSpPr txBox="1">
            <a:spLocks noChangeArrowheads="1"/>
          </p:cNvSpPr>
          <p:nvPr/>
        </p:nvSpPr>
        <p:spPr bwMode="auto">
          <a:xfrm>
            <a:off x="966788" y="260350"/>
            <a:ext cx="6300787"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岗位管理</a:t>
            </a:r>
          </a:p>
        </p:txBody>
      </p:sp>
      <p:sp>
        <p:nvSpPr>
          <p:cNvPr id="23555" name="矩形 1">
            <a:extLst>
              <a:ext uri="{FF2B5EF4-FFF2-40B4-BE49-F238E27FC236}">
                <a16:creationId xmlns:a16="http://schemas.microsoft.com/office/drawing/2014/main" xmlns="" id="{E954A9A9-96F7-4C51-8536-28B22508D109}"/>
              </a:ext>
            </a:extLst>
          </p:cNvPr>
          <p:cNvSpPr>
            <a:spLocks noChangeArrowheads="1"/>
          </p:cNvSpPr>
          <p:nvPr/>
        </p:nvSpPr>
        <p:spPr bwMode="auto">
          <a:xfrm>
            <a:off x="300038" y="5148263"/>
            <a:ext cx="11358562"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solidFill>
                  <a:srgbClr val="FF0000"/>
                </a:solidFill>
              </a:rPr>
              <a:t>注</a:t>
            </a:r>
            <a:r>
              <a:rPr lang="en-US" altLang="zh-CN" sz="2800" b="1">
                <a:solidFill>
                  <a:srgbClr val="FF0000"/>
                </a:solidFill>
              </a:rPr>
              <a:t>:</a:t>
            </a:r>
            <a:r>
              <a:rPr lang="zh-CN" altLang="zh-CN" sz="2800" b="1">
                <a:solidFill>
                  <a:srgbClr val="FF0000"/>
                </a:solidFill>
              </a:rPr>
              <a:t>如果该岗位已经在填报志愿服务中使用过，该岗位不能</a:t>
            </a:r>
            <a:r>
              <a:rPr lang="zh-CN" altLang="en-US" sz="2800" b="1">
                <a:solidFill>
                  <a:srgbClr val="FF0000"/>
                </a:solidFill>
              </a:rPr>
              <a:t>被</a:t>
            </a:r>
            <a:r>
              <a:rPr lang="zh-CN" altLang="zh-CN" sz="2800" b="1">
                <a:solidFill>
                  <a:srgbClr val="FF0000"/>
                </a:solidFill>
              </a:rPr>
              <a:t>删除。只能停用该岗位。</a:t>
            </a:r>
            <a:endParaRPr lang="zh-CN" altLang="zh-CN" sz="2800">
              <a:solidFill>
                <a:srgbClr val="FF0000"/>
              </a:solidFill>
            </a:endParaRPr>
          </a:p>
        </p:txBody>
      </p:sp>
      <p:pic>
        <p:nvPicPr>
          <p:cNvPr id="23556" name="图片 5">
            <a:extLst>
              <a:ext uri="{FF2B5EF4-FFF2-40B4-BE49-F238E27FC236}">
                <a16:creationId xmlns:a16="http://schemas.microsoft.com/office/drawing/2014/main" xmlns="" id="{261181A8-4365-4EB1-9086-84F8819CF15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700" y="1357313"/>
            <a:ext cx="10010775" cy="293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350772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8">
            <a:extLst>
              <a:ext uri="{FF2B5EF4-FFF2-40B4-BE49-F238E27FC236}">
                <a16:creationId xmlns:a16="http://schemas.microsoft.com/office/drawing/2014/main" xmlns="" id="{46483D48-FFFC-4734-B3BC-AA39129E982D}"/>
              </a:ext>
            </a:extLst>
          </p:cNvPr>
          <p:cNvSpPr txBox="1">
            <a:spLocks noChangeArrowheads="1"/>
          </p:cNvSpPr>
          <p:nvPr/>
        </p:nvSpPr>
        <p:spPr bwMode="auto">
          <a:xfrm>
            <a:off x="966788" y="260350"/>
            <a:ext cx="630078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志愿服务管理</a:t>
            </a:r>
            <a:endParaRPr lang="zh-CN" altLang="zh-CN" sz="3200"/>
          </a:p>
        </p:txBody>
      </p:sp>
      <p:pic>
        <p:nvPicPr>
          <p:cNvPr id="24579" name="图片 5">
            <a:extLst>
              <a:ext uri="{FF2B5EF4-FFF2-40B4-BE49-F238E27FC236}">
                <a16:creationId xmlns:a16="http://schemas.microsoft.com/office/drawing/2014/main" xmlns="" id="{F03F8CD1-1331-4C50-A7AD-64A5936E036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2175" y="1131888"/>
            <a:ext cx="8639175" cy="3592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105500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8">
            <a:extLst>
              <a:ext uri="{FF2B5EF4-FFF2-40B4-BE49-F238E27FC236}">
                <a16:creationId xmlns:a16="http://schemas.microsoft.com/office/drawing/2014/main" xmlns="" id="{63998A05-BF52-4CE1-9F5E-B25AD77F74B4}"/>
              </a:ext>
            </a:extLst>
          </p:cNvPr>
          <p:cNvSpPr txBox="1">
            <a:spLocks noChangeArrowheads="1"/>
          </p:cNvSpPr>
          <p:nvPr/>
        </p:nvSpPr>
        <p:spPr bwMode="auto">
          <a:xfrm>
            <a:off x="966788" y="260350"/>
            <a:ext cx="6300787"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志愿服务管理</a:t>
            </a:r>
            <a:endParaRPr lang="zh-CN" altLang="zh-CN" sz="3200"/>
          </a:p>
        </p:txBody>
      </p:sp>
      <p:pic>
        <p:nvPicPr>
          <p:cNvPr id="25603" name="图片 5">
            <a:extLst>
              <a:ext uri="{FF2B5EF4-FFF2-40B4-BE49-F238E27FC236}">
                <a16:creationId xmlns:a16="http://schemas.microsoft.com/office/drawing/2014/main" xmlns="" id="{E7534CC3-C258-4527-93BB-F2F8689FEB3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863" y="1089025"/>
            <a:ext cx="7245350" cy="477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4" name="矩形 1">
            <a:extLst>
              <a:ext uri="{FF2B5EF4-FFF2-40B4-BE49-F238E27FC236}">
                <a16:creationId xmlns:a16="http://schemas.microsoft.com/office/drawing/2014/main" xmlns="" id="{69C601CA-770C-499C-BE9F-F4080B9DFFB3}"/>
              </a:ext>
            </a:extLst>
          </p:cNvPr>
          <p:cNvSpPr>
            <a:spLocks noChangeArrowheads="1"/>
          </p:cNvSpPr>
          <p:nvPr/>
        </p:nvSpPr>
        <p:spPr bwMode="auto">
          <a:xfrm>
            <a:off x="2620963" y="1220788"/>
            <a:ext cx="37671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t>。</a:t>
            </a:r>
          </a:p>
        </p:txBody>
      </p:sp>
      <p:sp>
        <p:nvSpPr>
          <p:cNvPr id="10" name="TextBox 9">
            <a:extLst>
              <a:ext uri="{FF2B5EF4-FFF2-40B4-BE49-F238E27FC236}">
                <a16:creationId xmlns:a16="http://schemas.microsoft.com/office/drawing/2014/main" xmlns="" id="{83DA5028-ADF4-47D6-99EB-F2122FD0494C}"/>
              </a:ext>
            </a:extLst>
          </p:cNvPr>
          <p:cNvSpPr txBox="1">
            <a:spLocks noChangeArrowheads="1"/>
          </p:cNvSpPr>
          <p:nvPr/>
        </p:nvSpPr>
        <p:spPr bwMode="auto">
          <a:xfrm>
            <a:off x="6327775" y="2144713"/>
            <a:ext cx="3876675" cy="368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a:t>选择市级和本学校创建的基地和项目</a:t>
            </a:r>
            <a:endParaRPr lang="zh-CN" altLang="en-US"/>
          </a:p>
        </p:txBody>
      </p:sp>
      <p:sp>
        <p:nvSpPr>
          <p:cNvPr id="11" name="TextBox 10">
            <a:extLst>
              <a:ext uri="{FF2B5EF4-FFF2-40B4-BE49-F238E27FC236}">
                <a16:creationId xmlns:a16="http://schemas.microsoft.com/office/drawing/2014/main" xmlns="" id="{9121B9C8-558B-4B22-8B65-CC8A4FBA3345}"/>
              </a:ext>
            </a:extLst>
          </p:cNvPr>
          <p:cNvSpPr txBox="1">
            <a:spLocks noChangeArrowheads="1"/>
          </p:cNvSpPr>
          <p:nvPr/>
        </p:nvSpPr>
        <p:spPr bwMode="auto">
          <a:xfrm>
            <a:off x="6350000" y="2589213"/>
            <a:ext cx="5584825" cy="368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a:t>选择基地</a:t>
            </a:r>
            <a:r>
              <a:rPr lang="en-US" altLang="zh-CN"/>
              <a:t>/</a:t>
            </a:r>
            <a:r>
              <a:rPr lang="zh-CN" altLang="en-US"/>
              <a:t>项目</a:t>
            </a:r>
            <a:r>
              <a:rPr lang="zh-CN" altLang="zh-CN"/>
              <a:t>下属的子项目。也可直接添</a:t>
            </a:r>
            <a:r>
              <a:rPr lang="zh-CN" altLang="en-US"/>
              <a:t>写</a:t>
            </a:r>
            <a:r>
              <a:rPr lang="zh-CN" altLang="zh-CN"/>
              <a:t>子项目。</a:t>
            </a:r>
            <a:endParaRPr lang="zh-CN" altLang="en-US"/>
          </a:p>
        </p:txBody>
      </p:sp>
      <p:sp>
        <p:nvSpPr>
          <p:cNvPr id="12" name="TextBox 11">
            <a:extLst>
              <a:ext uri="{FF2B5EF4-FFF2-40B4-BE49-F238E27FC236}">
                <a16:creationId xmlns:a16="http://schemas.microsoft.com/office/drawing/2014/main" xmlns="" id="{B6613B76-594A-423F-BED3-4C3F3E655DEA}"/>
              </a:ext>
            </a:extLst>
          </p:cNvPr>
          <p:cNvSpPr txBox="1">
            <a:spLocks noChangeArrowheads="1"/>
          </p:cNvSpPr>
          <p:nvPr/>
        </p:nvSpPr>
        <p:spPr bwMode="auto">
          <a:xfrm>
            <a:off x="6376988" y="3059113"/>
            <a:ext cx="5956300" cy="3698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a:t>选择市级和本学校创建的岗位。也可直接直接添</a:t>
            </a:r>
            <a:r>
              <a:rPr lang="zh-CN" altLang="en-US"/>
              <a:t>写</a:t>
            </a:r>
            <a:r>
              <a:rPr lang="zh-CN" altLang="zh-CN"/>
              <a:t>岗位。</a:t>
            </a:r>
            <a:endParaRPr lang="zh-CN" altLang="en-US"/>
          </a:p>
        </p:txBody>
      </p:sp>
      <p:sp>
        <p:nvSpPr>
          <p:cNvPr id="14" name="TextBox 13">
            <a:extLst>
              <a:ext uri="{FF2B5EF4-FFF2-40B4-BE49-F238E27FC236}">
                <a16:creationId xmlns:a16="http://schemas.microsoft.com/office/drawing/2014/main" xmlns="" id="{D47BAD32-7B17-4ADD-BF50-6464A8E6F7AA}"/>
              </a:ext>
            </a:extLst>
          </p:cNvPr>
          <p:cNvSpPr txBox="1">
            <a:spLocks noChangeArrowheads="1"/>
          </p:cNvSpPr>
          <p:nvPr/>
        </p:nvSpPr>
        <p:spPr bwMode="auto">
          <a:xfrm>
            <a:off x="6353175" y="3387725"/>
            <a:ext cx="3429000" cy="3698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a:t>参加志愿服务的学生可</a:t>
            </a:r>
            <a:r>
              <a:rPr lang="zh-CN" altLang="en-US"/>
              <a:t>多</a:t>
            </a:r>
            <a:r>
              <a:rPr lang="zh-CN" altLang="zh-CN"/>
              <a:t>选</a:t>
            </a:r>
            <a:r>
              <a:rPr lang="zh-CN" altLang="en-US"/>
              <a:t>。</a:t>
            </a:r>
          </a:p>
        </p:txBody>
      </p:sp>
      <p:sp>
        <p:nvSpPr>
          <p:cNvPr id="15" name="TextBox 14">
            <a:extLst>
              <a:ext uri="{FF2B5EF4-FFF2-40B4-BE49-F238E27FC236}">
                <a16:creationId xmlns:a16="http://schemas.microsoft.com/office/drawing/2014/main" xmlns="" id="{A7580103-9D9E-4997-85EC-E4912297BEBD}"/>
              </a:ext>
            </a:extLst>
          </p:cNvPr>
          <p:cNvSpPr txBox="1"/>
          <p:nvPr/>
        </p:nvSpPr>
        <p:spPr>
          <a:xfrm>
            <a:off x="174625" y="5435600"/>
            <a:ext cx="10066338" cy="120173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eaLnBrk="1" hangingPunct="1">
              <a:buFont typeface="Arial" panose="020B0604020202020204" pitchFamily="34" charset="0"/>
              <a:buNone/>
              <a:defRPr/>
            </a:pPr>
            <a:r>
              <a:rPr lang="zh-CN" altLang="zh-CN" b="1" dirty="0">
                <a:solidFill>
                  <a:srgbClr val="FF0000"/>
                </a:solidFill>
              </a:rPr>
              <a:t>注</a:t>
            </a:r>
            <a:r>
              <a:rPr lang="en-US" altLang="zh-CN" b="1" dirty="0">
                <a:solidFill>
                  <a:srgbClr val="FF0000"/>
                </a:solidFill>
              </a:rPr>
              <a:t>1</a:t>
            </a:r>
            <a:r>
              <a:rPr lang="zh-CN" altLang="zh-CN" b="1" dirty="0">
                <a:solidFill>
                  <a:srgbClr val="FF0000"/>
                </a:solidFill>
              </a:rPr>
              <a:t>：服务时长的单位是学时，一个学时等于</a:t>
            </a:r>
            <a:r>
              <a:rPr lang="en-US" altLang="zh-CN" b="1" dirty="0">
                <a:solidFill>
                  <a:srgbClr val="FF0000"/>
                </a:solidFill>
              </a:rPr>
              <a:t>40</a:t>
            </a:r>
            <a:r>
              <a:rPr lang="zh-CN" altLang="zh-CN" b="1" dirty="0">
                <a:solidFill>
                  <a:srgbClr val="FF0000"/>
                </a:solidFill>
              </a:rPr>
              <a:t>分钟。</a:t>
            </a:r>
            <a:endParaRPr lang="zh-CN" altLang="zh-CN" dirty="0">
              <a:solidFill>
                <a:srgbClr val="FF0000"/>
              </a:solidFill>
            </a:endParaRPr>
          </a:p>
          <a:p>
            <a:pPr eaLnBrk="1" hangingPunct="1">
              <a:buFont typeface="Arial" panose="020B0604020202020204" pitchFamily="34" charset="0"/>
              <a:buNone/>
              <a:defRPr/>
            </a:pPr>
            <a:r>
              <a:rPr lang="zh-CN" altLang="zh-CN" b="1" dirty="0">
                <a:solidFill>
                  <a:srgbClr val="FF0000"/>
                </a:solidFill>
              </a:rPr>
              <a:t>注</a:t>
            </a:r>
            <a:r>
              <a:rPr lang="en-US" altLang="zh-CN" b="1" dirty="0">
                <a:solidFill>
                  <a:srgbClr val="FF0000"/>
                </a:solidFill>
              </a:rPr>
              <a:t>2</a:t>
            </a:r>
            <a:r>
              <a:rPr lang="zh-CN" altLang="zh-CN" b="1" dirty="0">
                <a:solidFill>
                  <a:srgbClr val="FF0000"/>
                </a:solidFill>
              </a:rPr>
              <a:t>：服务日期只能选择</a:t>
            </a:r>
            <a:r>
              <a:rPr lang="en-US" altLang="zh-CN" b="1" dirty="0">
                <a:solidFill>
                  <a:srgbClr val="FF0000"/>
                </a:solidFill>
              </a:rPr>
              <a:t>2016/8/31</a:t>
            </a:r>
            <a:r>
              <a:rPr lang="zh-CN" altLang="zh-CN" b="1" dirty="0">
                <a:solidFill>
                  <a:srgbClr val="FF0000"/>
                </a:solidFill>
              </a:rPr>
              <a:t>之后的日期。</a:t>
            </a:r>
          </a:p>
          <a:p>
            <a:pPr eaLnBrk="1" hangingPunct="1">
              <a:buFont typeface="Arial" panose="020B0604020202020204" pitchFamily="34" charset="0"/>
              <a:buNone/>
              <a:defRPr/>
            </a:pPr>
            <a:r>
              <a:rPr lang="zh-CN" altLang="zh-CN" b="1" dirty="0">
                <a:solidFill>
                  <a:srgbClr val="FF0000"/>
                </a:solidFill>
              </a:rPr>
              <a:t>注</a:t>
            </a:r>
            <a:r>
              <a:rPr lang="en-US" altLang="zh-CN" b="1" dirty="0">
                <a:solidFill>
                  <a:srgbClr val="FF0000"/>
                </a:solidFill>
              </a:rPr>
              <a:t>3</a:t>
            </a:r>
            <a:r>
              <a:rPr lang="zh-CN" altLang="zh-CN" b="1" dirty="0">
                <a:solidFill>
                  <a:srgbClr val="FF0000"/>
                </a:solidFill>
              </a:rPr>
              <a:t>：志愿者服务要求实时填写，如果未及时填写（超出服务日期一段时间后填写，暂定</a:t>
            </a:r>
            <a:r>
              <a:rPr lang="en-US" altLang="zh-CN" b="1" dirty="0">
                <a:solidFill>
                  <a:srgbClr val="FF0000"/>
                </a:solidFill>
              </a:rPr>
              <a:t>30</a:t>
            </a:r>
            <a:r>
              <a:rPr lang="zh-CN" altLang="zh-CN" b="1" dirty="0">
                <a:solidFill>
                  <a:srgbClr val="FF0000"/>
                </a:solidFill>
              </a:rPr>
              <a:t>日），</a:t>
            </a:r>
            <a:endParaRPr lang="en-US" altLang="zh-CN" b="1" dirty="0">
              <a:solidFill>
                <a:srgbClr val="FF0000"/>
              </a:solidFill>
            </a:endParaRPr>
          </a:p>
          <a:p>
            <a:pPr eaLnBrk="1" hangingPunct="1">
              <a:buFont typeface="Arial" panose="020B0604020202020204" pitchFamily="34" charset="0"/>
              <a:buNone/>
              <a:defRPr/>
            </a:pPr>
            <a:r>
              <a:rPr lang="zh-CN" altLang="zh-CN" b="1" dirty="0">
                <a:solidFill>
                  <a:srgbClr val="FF0000"/>
                </a:solidFill>
              </a:rPr>
              <a:t>必须填写晚填理由后才能提交。</a:t>
            </a:r>
          </a:p>
        </p:txBody>
      </p:sp>
    </p:spTree>
    <p:extLst>
      <p:ext uri="{BB962C8B-B14F-4D97-AF65-F5344CB8AC3E}">
        <p14:creationId xmlns:p14="http://schemas.microsoft.com/office/powerpoint/2010/main" xmlns="" val="31296895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8">
            <a:extLst>
              <a:ext uri="{FF2B5EF4-FFF2-40B4-BE49-F238E27FC236}">
                <a16:creationId xmlns:a16="http://schemas.microsoft.com/office/drawing/2014/main" xmlns="" id="{A68F4030-BEB0-4857-BEE7-4C80562E2783}"/>
              </a:ext>
            </a:extLst>
          </p:cNvPr>
          <p:cNvSpPr txBox="1">
            <a:spLocks noChangeArrowheads="1"/>
          </p:cNvSpPr>
          <p:nvPr/>
        </p:nvSpPr>
        <p:spPr bwMode="auto">
          <a:xfrm>
            <a:off x="966788" y="260350"/>
            <a:ext cx="6300787"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志愿服务管理</a:t>
            </a:r>
            <a:endParaRPr lang="zh-CN" altLang="zh-CN" sz="3200"/>
          </a:p>
        </p:txBody>
      </p:sp>
      <p:sp>
        <p:nvSpPr>
          <p:cNvPr id="26627" name="矩形 1">
            <a:extLst>
              <a:ext uri="{FF2B5EF4-FFF2-40B4-BE49-F238E27FC236}">
                <a16:creationId xmlns:a16="http://schemas.microsoft.com/office/drawing/2014/main" xmlns="" id="{412EEF49-6CAC-4754-9389-871A302C40A8}"/>
              </a:ext>
            </a:extLst>
          </p:cNvPr>
          <p:cNvSpPr>
            <a:spLocks noChangeArrowheads="1"/>
          </p:cNvSpPr>
          <p:nvPr/>
        </p:nvSpPr>
        <p:spPr bwMode="auto">
          <a:xfrm>
            <a:off x="300038" y="5148263"/>
            <a:ext cx="11358562"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solidFill>
                  <a:srgbClr val="FF0000"/>
                </a:solidFill>
              </a:rPr>
              <a:t>注：</a:t>
            </a:r>
            <a:r>
              <a:rPr lang="zh-CN" altLang="en-US" sz="2800" b="1">
                <a:solidFill>
                  <a:srgbClr val="FF0000"/>
                </a:solidFill>
              </a:rPr>
              <a:t>志愿服务填报后需立即进行线下公示。</a:t>
            </a:r>
            <a:r>
              <a:rPr lang="zh-CN" altLang="zh-CN" sz="2800" b="1">
                <a:solidFill>
                  <a:srgbClr val="FF0000"/>
                </a:solidFill>
              </a:rPr>
              <a:t>超过填报日</a:t>
            </a:r>
            <a:r>
              <a:rPr lang="en-US" altLang="zh-CN" sz="2800" b="1">
                <a:solidFill>
                  <a:srgbClr val="FF0000"/>
                </a:solidFill>
              </a:rPr>
              <a:t>7</a:t>
            </a:r>
            <a:r>
              <a:rPr lang="zh-CN" altLang="zh-CN" sz="2800" b="1">
                <a:solidFill>
                  <a:srgbClr val="FF0000"/>
                </a:solidFill>
              </a:rPr>
              <a:t>天的数据不能进行修改和删除操作。</a:t>
            </a:r>
            <a:endParaRPr lang="zh-CN" altLang="zh-CN" sz="2800">
              <a:solidFill>
                <a:srgbClr val="FF0000"/>
              </a:solidFill>
            </a:endParaRPr>
          </a:p>
        </p:txBody>
      </p:sp>
      <p:pic>
        <p:nvPicPr>
          <p:cNvPr id="26628" name="图片 4">
            <a:extLst>
              <a:ext uri="{FF2B5EF4-FFF2-40B4-BE49-F238E27FC236}">
                <a16:creationId xmlns:a16="http://schemas.microsoft.com/office/drawing/2014/main" xmlns="" id="{95A779C5-E47D-4958-8ECC-0A08422B52A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8063" y="1036638"/>
            <a:ext cx="9237662" cy="377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756742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7CEEC0E4-81FA-4FE1-B4C8-82C7C0AEB31A}"/>
              </a:ext>
            </a:extLst>
          </p:cNvPr>
          <p:cNvSpPr/>
          <p:nvPr/>
        </p:nvSpPr>
        <p:spPr>
          <a:xfrm>
            <a:off x="0" y="1919288"/>
            <a:ext cx="12192000" cy="3019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8" name="矩形 7">
            <a:extLst>
              <a:ext uri="{FF2B5EF4-FFF2-40B4-BE49-F238E27FC236}">
                <a16:creationId xmlns:a16="http://schemas.microsoft.com/office/drawing/2014/main" xmlns="" id="{13DFA1BC-4E78-4004-B8C5-0BD3B59BDF02}"/>
              </a:ext>
            </a:extLst>
          </p:cNvPr>
          <p:cNvSpPr/>
          <p:nvPr/>
        </p:nvSpPr>
        <p:spPr>
          <a:xfrm>
            <a:off x="4835525" y="909638"/>
            <a:ext cx="2520950" cy="2519362"/>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5364" name="文本框 4">
            <a:extLst>
              <a:ext uri="{FF2B5EF4-FFF2-40B4-BE49-F238E27FC236}">
                <a16:creationId xmlns:a16="http://schemas.microsoft.com/office/drawing/2014/main" xmlns="" id="{E6B916D5-290F-412D-8813-C6ADF09B3D41}"/>
              </a:ext>
            </a:extLst>
          </p:cNvPr>
          <p:cNvSpPr txBox="1">
            <a:spLocks noChangeArrowheads="1"/>
          </p:cNvSpPr>
          <p:nvPr/>
        </p:nvSpPr>
        <p:spPr bwMode="auto">
          <a:xfrm>
            <a:off x="5408613" y="663575"/>
            <a:ext cx="1597025" cy="315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9900" dirty="0">
                <a:solidFill>
                  <a:schemeClr val="bg1"/>
                </a:solidFill>
                <a:latin typeface="Impact" panose="020B0806030902050204" pitchFamily="34" charset="0"/>
              </a:rPr>
              <a:t>3</a:t>
            </a:r>
            <a:endParaRPr lang="zh-CN" altLang="en-US" sz="19900" dirty="0">
              <a:solidFill>
                <a:schemeClr val="bg1"/>
              </a:solidFill>
              <a:latin typeface="Impact" panose="020B0806030902050204" pitchFamily="34" charset="0"/>
            </a:endParaRPr>
          </a:p>
        </p:txBody>
      </p:sp>
      <p:sp>
        <p:nvSpPr>
          <p:cNvPr id="15365" name="文本框 5">
            <a:extLst>
              <a:ext uri="{FF2B5EF4-FFF2-40B4-BE49-F238E27FC236}">
                <a16:creationId xmlns:a16="http://schemas.microsoft.com/office/drawing/2014/main" xmlns="" id="{B2CD8B64-0569-439A-AB2C-F6E63F21A998}"/>
              </a:ext>
            </a:extLst>
          </p:cNvPr>
          <p:cNvSpPr txBox="1">
            <a:spLocks noChangeArrowheads="1"/>
          </p:cNvSpPr>
          <p:nvPr/>
        </p:nvSpPr>
        <p:spPr bwMode="auto">
          <a:xfrm>
            <a:off x="3014663" y="3673475"/>
            <a:ext cx="616267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5400" dirty="0">
                <a:solidFill>
                  <a:schemeClr val="bg1"/>
                </a:solidFill>
                <a:latin typeface="方正正准黑简体"/>
                <a:ea typeface="方正正准黑简体"/>
                <a:cs typeface="方正正准黑简体"/>
              </a:rPr>
              <a:t>转学签字</a:t>
            </a:r>
            <a:endParaRPr lang="en-US" altLang="zh-CN" sz="5400" dirty="0">
              <a:solidFill>
                <a:schemeClr val="bg1"/>
              </a:solidFill>
              <a:latin typeface="方正正准黑简体"/>
              <a:ea typeface="方正正准黑简体"/>
              <a:cs typeface="方正正准黑简体"/>
            </a:endParaRPr>
          </a:p>
        </p:txBody>
      </p:sp>
      <p:sp>
        <p:nvSpPr>
          <p:cNvPr id="9" name="直角三角形 8">
            <a:extLst>
              <a:ext uri="{FF2B5EF4-FFF2-40B4-BE49-F238E27FC236}">
                <a16:creationId xmlns:a16="http://schemas.microsoft.com/office/drawing/2014/main" xmlns="" id="{12538ABF-28CC-4D2B-8F51-474CEEB94E45}"/>
              </a:ext>
            </a:extLst>
          </p:cNvPr>
          <p:cNvSpPr/>
          <p:nvPr/>
        </p:nvSpPr>
        <p:spPr>
          <a:xfrm>
            <a:off x="7356475" y="909638"/>
            <a:ext cx="268288" cy="1009650"/>
          </a:xfrm>
          <a:prstGeom prst="r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0" name="直角三角形 9">
            <a:extLst>
              <a:ext uri="{FF2B5EF4-FFF2-40B4-BE49-F238E27FC236}">
                <a16:creationId xmlns:a16="http://schemas.microsoft.com/office/drawing/2014/main" xmlns="" id="{E21E2384-461B-4DE4-9870-4FE5CE71E3AE}"/>
              </a:ext>
            </a:extLst>
          </p:cNvPr>
          <p:cNvSpPr/>
          <p:nvPr/>
        </p:nvSpPr>
        <p:spPr>
          <a:xfrm flipH="1">
            <a:off x="4565650" y="909638"/>
            <a:ext cx="268288" cy="1009650"/>
          </a:xfrm>
          <a:prstGeom prst="r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cxnSp>
        <p:nvCxnSpPr>
          <p:cNvPr id="12" name="直接连接符 11">
            <a:extLst>
              <a:ext uri="{FF2B5EF4-FFF2-40B4-BE49-F238E27FC236}">
                <a16:creationId xmlns:a16="http://schemas.microsoft.com/office/drawing/2014/main" xmlns="" id="{F03CDC87-BA68-4B25-8603-59E6A6DAF7CE}"/>
              </a:ext>
            </a:extLst>
          </p:cNvPr>
          <p:cNvCxnSpPr/>
          <p:nvPr/>
        </p:nvCxnSpPr>
        <p:spPr>
          <a:xfrm>
            <a:off x="0" y="4273550"/>
            <a:ext cx="324008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xmlns="" id="{9E5D1D1F-B375-4683-8B76-10FB568AD985}"/>
              </a:ext>
            </a:extLst>
          </p:cNvPr>
          <p:cNvCxnSpPr/>
          <p:nvPr/>
        </p:nvCxnSpPr>
        <p:spPr>
          <a:xfrm>
            <a:off x="8970963" y="4273550"/>
            <a:ext cx="324008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788058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8">
            <a:extLst>
              <a:ext uri="{FF2B5EF4-FFF2-40B4-BE49-F238E27FC236}">
                <a16:creationId xmlns:a16="http://schemas.microsoft.com/office/drawing/2014/main" xmlns="" id="{89BD79B9-7BE4-431E-A1F8-1D4431ED5B0F}"/>
              </a:ext>
            </a:extLst>
          </p:cNvPr>
          <p:cNvSpPr txBox="1">
            <a:spLocks noChangeArrowheads="1"/>
          </p:cNvSpPr>
          <p:nvPr/>
        </p:nvSpPr>
        <p:spPr bwMode="auto">
          <a:xfrm>
            <a:off x="966788" y="260350"/>
            <a:ext cx="6300787"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转学签字</a:t>
            </a:r>
          </a:p>
        </p:txBody>
      </p:sp>
      <p:pic>
        <p:nvPicPr>
          <p:cNvPr id="27651" name="Picture 5">
            <a:extLst>
              <a:ext uri="{FF2B5EF4-FFF2-40B4-BE49-F238E27FC236}">
                <a16:creationId xmlns:a16="http://schemas.microsoft.com/office/drawing/2014/main" xmlns="" id="{0675E579-8DA2-448D-BA07-D15ADC1344F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24088" y="1046163"/>
            <a:ext cx="2257425" cy="474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2" name="TextBox 6">
            <a:extLst>
              <a:ext uri="{FF2B5EF4-FFF2-40B4-BE49-F238E27FC236}">
                <a16:creationId xmlns:a16="http://schemas.microsoft.com/office/drawing/2014/main" xmlns="" id="{12BA811D-2429-4622-8D33-2E027E0D92C8}"/>
              </a:ext>
            </a:extLst>
          </p:cNvPr>
          <p:cNvSpPr txBox="1">
            <a:spLocks noChangeArrowheads="1"/>
          </p:cNvSpPr>
          <p:nvPr/>
        </p:nvSpPr>
        <p:spPr bwMode="auto">
          <a:xfrm>
            <a:off x="4994275" y="1582738"/>
            <a:ext cx="5392738"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t>适用范围：综评填报周期内发生学籍异动的学生。</a:t>
            </a:r>
            <a:endParaRPr lang="en-US" altLang="zh-CN"/>
          </a:p>
          <a:p>
            <a:pPr eaLnBrk="1" hangingPunct="1"/>
            <a:r>
              <a:rPr lang="zh-CN" altLang="en-US" b="1">
                <a:solidFill>
                  <a:srgbClr val="FF0000"/>
                </a:solidFill>
              </a:rPr>
              <a:t>注：该类学生如不完成转学签字流程，本人及转入学校将无法进行该生综评的各项填报工作。</a:t>
            </a:r>
            <a:endParaRPr lang="en-US" altLang="zh-CN" b="1">
              <a:solidFill>
                <a:srgbClr val="FF0000"/>
              </a:solidFill>
            </a:endParaRPr>
          </a:p>
          <a:p>
            <a:pPr eaLnBrk="1" hangingPunct="1"/>
            <a:endParaRPr lang="zh-CN" altLang="en-US"/>
          </a:p>
        </p:txBody>
      </p:sp>
    </p:spTree>
    <p:extLst>
      <p:ext uri="{BB962C8B-B14F-4D97-AF65-F5344CB8AC3E}">
        <p14:creationId xmlns:p14="http://schemas.microsoft.com/office/powerpoint/2010/main" xmlns="" val="3021098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8">
            <a:extLst>
              <a:ext uri="{FF2B5EF4-FFF2-40B4-BE49-F238E27FC236}">
                <a16:creationId xmlns:a16="http://schemas.microsoft.com/office/drawing/2014/main" xmlns="" id="{3F0B3FF6-2DE8-4690-8386-B445CCF4E068}"/>
              </a:ext>
            </a:extLst>
          </p:cNvPr>
          <p:cNvSpPr txBox="1">
            <a:spLocks noChangeArrowheads="1"/>
          </p:cNvSpPr>
          <p:nvPr/>
        </p:nvSpPr>
        <p:spPr bwMode="auto">
          <a:xfrm>
            <a:off x="966788" y="260350"/>
            <a:ext cx="6300787"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学生发起签字流程</a:t>
            </a:r>
          </a:p>
        </p:txBody>
      </p:sp>
      <p:pic>
        <p:nvPicPr>
          <p:cNvPr id="28675" name="Picture 4">
            <a:extLst>
              <a:ext uri="{FF2B5EF4-FFF2-40B4-BE49-F238E27FC236}">
                <a16:creationId xmlns:a16="http://schemas.microsoft.com/office/drawing/2014/main" xmlns="" id="{24C14713-288F-41DC-A9E5-039F82C357F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1725" y="1073150"/>
            <a:ext cx="9005888" cy="529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1" name="Picture 5">
            <a:extLst>
              <a:ext uri="{FF2B5EF4-FFF2-40B4-BE49-F238E27FC236}">
                <a16:creationId xmlns:a16="http://schemas.microsoft.com/office/drawing/2014/main" xmlns="" id="{8B3B7A00-5C7B-4D2F-9037-13A732DBC488}"/>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5150" y="1882775"/>
            <a:ext cx="10287000" cy="290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067374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anim calcmode="lin" valueType="num">
                                      <p:cBhvr additive="base">
                                        <p:cTn id="7" dur="500" fill="hold"/>
                                        <p:tgtEl>
                                          <p:spTgt spid="29701"/>
                                        </p:tgtEl>
                                        <p:attrNameLst>
                                          <p:attrName>ppt_x</p:attrName>
                                        </p:attrNameLst>
                                      </p:cBhvr>
                                      <p:tavLst>
                                        <p:tav tm="0">
                                          <p:val>
                                            <p:strVal val="#ppt_x"/>
                                          </p:val>
                                        </p:tav>
                                        <p:tav tm="100000">
                                          <p:val>
                                            <p:strVal val="#ppt_x"/>
                                          </p:val>
                                        </p:tav>
                                      </p:tavLst>
                                    </p:anim>
                                    <p:anim calcmode="lin" valueType="num">
                                      <p:cBhvr additive="base">
                                        <p:cTn id="8" dur="500" fill="hold"/>
                                        <p:tgtEl>
                                          <p:spTgt spid="297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966310" y="260648"/>
            <a:ext cx="6301997" cy="584775"/>
          </a:xfrm>
          <a:prstGeom prst="rect">
            <a:avLst/>
          </a:prstGeom>
          <a:noFill/>
        </p:spPr>
        <p:txBody>
          <a:bodyPr wrap="square" rtlCol="0">
            <a:spAutoFit/>
          </a:bodyPr>
          <a:lstStyle/>
          <a:p>
            <a:r>
              <a:rPr lang="zh-CN" altLang="en-US" sz="3200" dirty="0">
                <a:solidFill>
                  <a:srgbClr val="5F5E5C"/>
                </a:solidFill>
                <a:latin typeface="华康俪金黑W8(P)" pitchFamily="34" charset="-122"/>
                <a:ea typeface="华康俪金黑W8(P)" pitchFamily="34" charset="-122"/>
              </a:rPr>
              <a:t>业务流程</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6385" y="988298"/>
            <a:ext cx="8216900" cy="2019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矩形 3"/>
          <p:cNvSpPr/>
          <p:nvPr/>
        </p:nvSpPr>
        <p:spPr>
          <a:xfrm>
            <a:off x="286384" y="3024036"/>
            <a:ext cx="12000865" cy="3539430"/>
          </a:xfrm>
          <a:prstGeom prst="rect">
            <a:avLst/>
          </a:prstGeom>
        </p:spPr>
        <p:txBody>
          <a:bodyPr wrap="square">
            <a:spAutoFit/>
          </a:bodyPr>
          <a:lstStyle/>
          <a:p>
            <a:r>
              <a:rPr lang="en-US" altLang="zh-CN" sz="1600" b="1" dirty="0"/>
              <a:t>1.</a:t>
            </a:r>
            <a:r>
              <a:rPr lang="zh-CN" altLang="en-US" sz="1600" b="1" dirty="0"/>
              <a:t>数据准备</a:t>
            </a:r>
          </a:p>
          <a:p>
            <a:r>
              <a:rPr lang="zh-CN" altLang="en-US" sz="1600" dirty="0"/>
              <a:t>填报前，学校需要在线下完成数据的收集、整理、核对和线下公示。（当前学期开放的系统中录入上学期数据）</a:t>
            </a:r>
          </a:p>
          <a:p>
            <a:endParaRPr lang="en-US" altLang="zh-CN" sz="1600" dirty="0"/>
          </a:p>
          <a:p>
            <a:r>
              <a:rPr lang="en-US" altLang="zh-CN" sz="1600" b="1" dirty="0"/>
              <a:t>2.</a:t>
            </a:r>
            <a:r>
              <a:rPr lang="zh-CN" altLang="en-US" sz="1600" b="1" dirty="0"/>
              <a:t>数据填报</a:t>
            </a:r>
          </a:p>
          <a:p>
            <a:r>
              <a:rPr lang="zh-CN" altLang="en-US" sz="1600" dirty="0"/>
              <a:t>可划分记录填报、系统关闭、学生确认、记录公示、问题处理。</a:t>
            </a:r>
          </a:p>
          <a:p>
            <a:r>
              <a:rPr lang="zh-CN" altLang="en-US" sz="1600" dirty="0"/>
              <a:t>（</a:t>
            </a:r>
            <a:r>
              <a:rPr lang="en-US" altLang="zh-CN" sz="1600" dirty="0"/>
              <a:t>1</a:t>
            </a:r>
            <a:r>
              <a:rPr lang="zh-CN" altLang="en-US" sz="1600" dirty="0"/>
              <a:t>）记录填报：逾期不能新增或改动。在记录填报期内，学习报告需完成学生填报、班主任审阅以及学生提交公示三个操作，自我介绍、创造发明专利需要完成学生填报及学生提交公示两个操作。其他记录由学校完成记录数据的填报。填报阶段只要有数据录入则学生即可开始时时确认，学生确认后的数据不能修改</a:t>
            </a:r>
            <a:endParaRPr lang="en-US" altLang="zh-CN" sz="1600" dirty="0"/>
          </a:p>
          <a:p>
            <a:r>
              <a:rPr lang="zh-CN" altLang="en-US" sz="1600" dirty="0"/>
              <a:t>（</a:t>
            </a:r>
            <a:r>
              <a:rPr lang="en-US" altLang="zh-CN" sz="1600" dirty="0"/>
              <a:t>2</a:t>
            </a:r>
            <a:r>
              <a:rPr lang="zh-CN" altLang="en-US" sz="1600" dirty="0"/>
              <a:t>）系统关闭：填报完成后，会关闭系统，进行数据整理和统计</a:t>
            </a:r>
          </a:p>
          <a:p>
            <a:r>
              <a:rPr lang="zh-CN" altLang="en-US" sz="1600" dirty="0"/>
              <a:t>（</a:t>
            </a:r>
            <a:r>
              <a:rPr lang="en-US" altLang="zh-CN" sz="1600" dirty="0"/>
              <a:t>3</a:t>
            </a:r>
            <a:r>
              <a:rPr lang="zh-CN" altLang="en-US" sz="1600" dirty="0"/>
              <a:t>）学生确认：开放系统让学生进行确认，逾期未确认的数据系统默认通过；逾期确认不通过的数据升级为问题数据。在过填报截止日期在确认期内只能修改确认不通过的数据，其他数据不能再修改。</a:t>
            </a:r>
          </a:p>
          <a:p>
            <a:r>
              <a:rPr lang="zh-CN" altLang="en-US" sz="1600" dirty="0"/>
              <a:t>（</a:t>
            </a:r>
            <a:r>
              <a:rPr lang="en-US" altLang="zh-CN" sz="1600" dirty="0"/>
              <a:t>4</a:t>
            </a:r>
            <a:r>
              <a:rPr lang="zh-CN" altLang="en-US" sz="1600" dirty="0"/>
              <a:t>）记录公示：为期</a:t>
            </a:r>
            <a:r>
              <a:rPr lang="en-US" altLang="zh-CN" sz="1600" dirty="0"/>
              <a:t>1</a:t>
            </a:r>
            <a:r>
              <a:rPr lang="zh-CN" altLang="en-US" sz="1600" dirty="0"/>
              <a:t>周。在记录确认阶段通过确认的数据，在系统中予以校内公示。公示结束后，数据正式进入综合素质评价报告。公示期间学生可以对同一年级的其他学生的公示数据进行申诉，逾期不再受理学生申诉。</a:t>
            </a:r>
          </a:p>
          <a:p>
            <a:r>
              <a:rPr lang="zh-CN" altLang="en-US" sz="1600" dirty="0"/>
              <a:t>（</a:t>
            </a:r>
            <a:r>
              <a:rPr lang="en-US" altLang="zh-CN" sz="1600" dirty="0"/>
              <a:t>5</a:t>
            </a:r>
            <a:r>
              <a:rPr lang="zh-CN" altLang="en-US" sz="1600" dirty="0"/>
              <a:t>）问题处理：每学期的公示结束时间起，到新一学期开始。逾期不能再对问题进行处理。</a:t>
            </a:r>
          </a:p>
        </p:txBody>
      </p:sp>
    </p:spTree>
    <p:extLst>
      <p:ext uri="{BB962C8B-B14F-4D97-AF65-F5344CB8AC3E}">
        <p14:creationId xmlns:p14="http://schemas.microsoft.com/office/powerpoint/2010/main" xmlns="" val="6937784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8">
            <a:extLst>
              <a:ext uri="{FF2B5EF4-FFF2-40B4-BE49-F238E27FC236}">
                <a16:creationId xmlns:a16="http://schemas.microsoft.com/office/drawing/2014/main" xmlns="" id="{C394D182-A965-4954-A6C9-85EB26EAA53C}"/>
              </a:ext>
            </a:extLst>
          </p:cNvPr>
          <p:cNvSpPr txBox="1">
            <a:spLocks noChangeArrowheads="1"/>
          </p:cNvSpPr>
          <p:nvPr/>
        </p:nvSpPr>
        <p:spPr bwMode="auto">
          <a:xfrm>
            <a:off x="966788" y="260350"/>
            <a:ext cx="6300787"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学生发起签字流程</a:t>
            </a:r>
          </a:p>
        </p:txBody>
      </p:sp>
      <p:pic>
        <p:nvPicPr>
          <p:cNvPr id="30723" name="Picture 4">
            <a:extLst>
              <a:ext uri="{FF2B5EF4-FFF2-40B4-BE49-F238E27FC236}">
                <a16:creationId xmlns:a16="http://schemas.microsoft.com/office/drawing/2014/main" xmlns="" id="{41723C59-3806-4C30-9103-BE33B143692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9450" y="1293813"/>
            <a:ext cx="10715625" cy="3895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5" name="Picture 5">
            <a:extLst>
              <a:ext uri="{FF2B5EF4-FFF2-40B4-BE49-F238E27FC236}">
                <a16:creationId xmlns:a16="http://schemas.microsoft.com/office/drawing/2014/main" xmlns="" id="{4A89780C-C632-4E1A-8629-4D3C30893B48}"/>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5488" y="2354263"/>
            <a:ext cx="10601325"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068462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 calcmode="lin" valueType="num">
                                      <p:cBhvr additive="base">
                                        <p:cTn id="7" dur="500" fill="hold"/>
                                        <p:tgtEl>
                                          <p:spTgt spid="30725"/>
                                        </p:tgtEl>
                                        <p:attrNameLst>
                                          <p:attrName>ppt_x</p:attrName>
                                        </p:attrNameLst>
                                      </p:cBhvr>
                                      <p:tavLst>
                                        <p:tav tm="0">
                                          <p:val>
                                            <p:strVal val="#ppt_x"/>
                                          </p:val>
                                        </p:tav>
                                        <p:tav tm="100000">
                                          <p:val>
                                            <p:strVal val="#ppt_x"/>
                                          </p:val>
                                        </p:tav>
                                      </p:tavLst>
                                    </p:anim>
                                    <p:anim calcmode="lin" valueType="num">
                                      <p:cBhvr additive="base">
                                        <p:cTn id="8" dur="500" fill="hold"/>
                                        <p:tgtEl>
                                          <p:spTgt spid="307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8">
            <a:extLst>
              <a:ext uri="{FF2B5EF4-FFF2-40B4-BE49-F238E27FC236}">
                <a16:creationId xmlns:a16="http://schemas.microsoft.com/office/drawing/2014/main" xmlns="" id="{E57F9DAC-641A-4A1E-B409-FEBC0943152D}"/>
              </a:ext>
            </a:extLst>
          </p:cNvPr>
          <p:cNvSpPr txBox="1">
            <a:spLocks noChangeArrowheads="1"/>
          </p:cNvSpPr>
          <p:nvPr/>
        </p:nvSpPr>
        <p:spPr bwMode="auto">
          <a:xfrm>
            <a:off x="966788" y="260350"/>
            <a:ext cx="6300787"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转出学校班主任签字</a:t>
            </a:r>
          </a:p>
        </p:txBody>
      </p:sp>
      <p:pic>
        <p:nvPicPr>
          <p:cNvPr id="31749" name="Picture 5">
            <a:extLst>
              <a:ext uri="{FF2B5EF4-FFF2-40B4-BE49-F238E27FC236}">
                <a16:creationId xmlns:a16="http://schemas.microsoft.com/office/drawing/2014/main" xmlns="" id="{564F803A-B2C4-4C74-969C-62C465F25D6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300" y="928688"/>
            <a:ext cx="10536238" cy="277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2" name="Picture 8">
            <a:extLst>
              <a:ext uri="{FF2B5EF4-FFF2-40B4-BE49-F238E27FC236}">
                <a16:creationId xmlns:a16="http://schemas.microsoft.com/office/drawing/2014/main" xmlns="" id="{6840148C-00F6-435D-A9D9-DF9C27DED09A}"/>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3088" y="2195513"/>
            <a:ext cx="10545762" cy="225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1" name="Picture 7">
            <a:extLst>
              <a:ext uri="{FF2B5EF4-FFF2-40B4-BE49-F238E27FC236}">
                <a16:creationId xmlns:a16="http://schemas.microsoft.com/office/drawing/2014/main" xmlns="" id="{2271CF8E-BAB3-44AC-9109-A4BFCF810386}"/>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9600" y="2808288"/>
            <a:ext cx="10839450" cy="348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78217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500" fill="hold"/>
                                        <p:tgtEl>
                                          <p:spTgt spid="31749"/>
                                        </p:tgtEl>
                                        <p:attrNameLst>
                                          <p:attrName>ppt_x</p:attrName>
                                        </p:attrNameLst>
                                      </p:cBhvr>
                                      <p:tavLst>
                                        <p:tav tm="0">
                                          <p:val>
                                            <p:strVal val="#ppt_x"/>
                                          </p:val>
                                        </p:tav>
                                        <p:tav tm="100000">
                                          <p:val>
                                            <p:strVal val="#ppt_x"/>
                                          </p:val>
                                        </p:tav>
                                      </p:tavLst>
                                    </p:anim>
                                    <p:anim calcmode="lin" valueType="num">
                                      <p:cBhvr additive="base">
                                        <p:cTn id="8"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752"/>
                                        </p:tgtEl>
                                        <p:attrNameLst>
                                          <p:attrName>style.visibility</p:attrName>
                                        </p:attrNameLst>
                                      </p:cBhvr>
                                      <p:to>
                                        <p:strVal val="visible"/>
                                      </p:to>
                                    </p:set>
                                    <p:anim calcmode="lin" valueType="num">
                                      <p:cBhvr additive="base">
                                        <p:cTn id="13" dur="500" fill="hold"/>
                                        <p:tgtEl>
                                          <p:spTgt spid="31752"/>
                                        </p:tgtEl>
                                        <p:attrNameLst>
                                          <p:attrName>ppt_x</p:attrName>
                                        </p:attrNameLst>
                                      </p:cBhvr>
                                      <p:tavLst>
                                        <p:tav tm="0">
                                          <p:val>
                                            <p:strVal val="#ppt_x"/>
                                          </p:val>
                                        </p:tav>
                                        <p:tav tm="100000">
                                          <p:val>
                                            <p:strVal val="#ppt_x"/>
                                          </p:val>
                                        </p:tav>
                                      </p:tavLst>
                                    </p:anim>
                                    <p:anim calcmode="lin" valueType="num">
                                      <p:cBhvr additive="base">
                                        <p:cTn id="14" dur="500" fill="hold"/>
                                        <p:tgtEl>
                                          <p:spTgt spid="3175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1751"/>
                                        </p:tgtEl>
                                        <p:attrNameLst>
                                          <p:attrName>style.visibility</p:attrName>
                                        </p:attrNameLst>
                                      </p:cBhvr>
                                      <p:to>
                                        <p:strVal val="visible"/>
                                      </p:to>
                                    </p:set>
                                    <p:anim calcmode="lin" valueType="num">
                                      <p:cBhvr additive="base">
                                        <p:cTn id="19" dur="500" fill="hold"/>
                                        <p:tgtEl>
                                          <p:spTgt spid="31751"/>
                                        </p:tgtEl>
                                        <p:attrNameLst>
                                          <p:attrName>ppt_x</p:attrName>
                                        </p:attrNameLst>
                                      </p:cBhvr>
                                      <p:tavLst>
                                        <p:tav tm="0">
                                          <p:val>
                                            <p:strVal val="#ppt_x"/>
                                          </p:val>
                                        </p:tav>
                                        <p:tav tm="100000">
                                          <p:val>
                                            <p:strVal val="#ppt_x"/>
                                          </p:val>
                                        </p:tav>
                                      </p:tavLst>
                                    </p:anim>
                                    <p:anim calcmode="lin" valueType="num">
                                      <p:cBhvr additive="base">
                                        <p:cTn id="20" dur="500" fill="hold"/>
                                        <p:tgtEl>
                                          <p:spTgt spid="317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8">
            <a:extLst>
              <a:ext uri="{FF2B5EF4-FFF2-40B4-BE49-F238E27FC236}">
                <a16:creationId xmlns:a16="http://schemas.microsoft.com/office/drawing/2014/main" xmlns="" id="{85164D51-81D4-46B8-8229-9B0FDBF085B6}"/>
              </a:ext>
            </a:extLst>
          </p:cNvPr>
          <p:cNvSpPr txBox="1">
            <a:spLocks noChangeArrowheads="1"/>
          </p:cNvSpPr>
          <p:nvPr/>
        </p:nvSpPr>
        <p:spPr bwMode="auto">
          <a:xfrm>
            <a:off x="966788" y="260350"/>
            <a:ext cx="6300787"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转出学校校长签字</a:t>
            </a:r>
          </a:p>
        </p:txBody>
      </p:sp>
      <p:pic>
        <p:nvPicPr>
          <p:cNvPr id="32775" name="Picture 7">
            <a:extLst>
              <a:ext uri="{FF2B5EF4-FFF2-40B4-BE49-F238E27FC236}">
                <a16:creationId xmlns:a16="http://schemas.microsoft.com/office/drawing/2014/main" xmlns="" id="{76950444-A8F6-41D0-A405-3D5FF6465E1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6300" y="1271588"/>
            <a:ext cx="9801225" cy="245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6" name="Picture 8">
            <a:extLst>
              <a:ext uri="{FF2B5EF4-FFF2-40B4-BE49-F238E27FC236}">
                <a16:creationId xmlns:a16="http://schemas.microsoft.com/office/drawing/2014/main" xmlns="" id="{8F6D1ADA-A1D0-48EC-8FDE-67D60E49B61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81100" y="2343150"/>
            <a:ext cx="98298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4" name="Picture 6">
            <a:extLst>
              <a:ext uri="{FF2B5EF4-FFF2-40B4-BE49-F238E27FC236}">
                <a16:creationId xmlns:a16="http://schemas.microsoft.com/office/drawing/2014/main" xmlns="" id="{08A6AD02-B5F9-426D-9327-062A19CE4134}"/>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00288" y="3235325"/>
            <a:ext cx="6477000" cy="253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37B50BF1-4B1A-4C02-9376-FB2C5BFF6EAA}"/>
              </a:ext>
            </a:extLst>
          </p:cNvPr>
          <p:cNvSpPr txBox="1">
            <a:spLocks noChangeArrowheads="1"/>
          </p:cNvSpPr>
          <p:nvPr/>
        </p:nvSpPr>
        <p:spPr bwMode="auto">
          <a:xfrm>
            <a:off x="1289050" y="5403850"/>
            <a:ext cx="94170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FF0000"/>
                </a:solidFill>
              </a:rPr>
              <a:t>校长签字成功，转学流程结束。转入学校和该学生可以进行该学生的各项综评的填报工作。</a:t>
            </a:r>
          </a:p>
        </p:txBody>
      </p:sp>
    </p:spTree>
    <p:extLst>
      <p:ext uri="{BB962C8B-B14F-4D97-AF65-F5344CB8AC3E}">
        <p14:creationId xmlns:p14="http://schemas.microsoft.com/office/powerpoint/2010/main" xmlns="" val="31707145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5"/>
                                        </p:tgtEl>
                                        <p:attrNameLst>
                                          <p:attrName>style.visibility</p:attrName>
                                        </p:attrNameLst>
                                      </p:cBhvr>
                                      <p:to>
                                        <p:strVal val="visible"/>
                                      </p:to>
                                    </p:set>
                                    <p:anim calcmode="lin" valueType="num">
                                      <p:cBhvr additive="base">
                                        <p:cTn id="7" dur="500" fill="hold"/>
                                        <p:tgtEl>
                                          <p:spTgt spid="32775"/>
                                        </p:tgtEl>
                                        <p:attrNameLst>
                                          <p:attrName>ppt_x</p:attrName>
                                        </p:attrNameLst>
                                      </p:cBhvr>
                                      <p:tavLst>
                                        <p:tav tm="0">
                                          <p:val>
                                            <p:strVal val="#ppt_x"/>
                                          </p:val>
                                        </p:tav>
                                        <p:tav tm="100000">
                                          <p:val>
                                            <p:strVal val="#ppt_x"/>
                                          </p:val>
                                        </p:tav>
                                      </p:tavLst>
                                    </p:anim>
                                    <p:anim calcmode="lin" valueType="num">
                                      <p:cBhvr additive="base">
                                        <p:cTn id="8" dur="500" fill="hold"/>
                                        <p:tgtEl>
                                          <p:spTgt spid="3277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776"/>
                                        </p:tgtEl>
                                        <p:attrNameLst>
                                          <p:attrName>style.visibility</p:attrName>
                                        </p:attrNameLst>
                                      </p:cBhvr>
                                      <p:to>
                                        <p:strVal val="visible"/>
                                      </p:to>
                                    </p:set>
                                    <p:anim calcmode="lin" valueType="num">
                                      <p:cBhvr additive="base">
                                        <p:cTn id="13" dur="500" fill="hold"/>
                                        <p:tgtEl>
                                          <p:spTgt spid="32776"/>
                                        </p:tgtEl>
                                        <p:attrNameLst>
                                          <p:attrName>ppt_x</p:attrName>
                                        </p:attrNameLst>
                                      </p:cBhvr>
                                      <p:tavLst>
                                        <p:tav tm="0">
                                          <p:val>
                                            <p:strVal val="#ppt_x"/>
                                          </p:val>
                                        </p:tav>
                                        <p:tav tm="100000">
                                          <p:val>
                                            <p:strVal val="#ppt_x"/>
                                          </p:val>
                                        </p:tav>
                                      </p:tavLst>
                                    </p:anim>
                                    <p:anim calcmode="lin" valueType="num">
                                      <p:cBhvr additive="base">
                                        <p:cTn id="14" dur="500" fill="hold"/>
                                        <p:tgtEl>
                                          <p:spTgt spid="3277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774"/>
                                        </p:tgtEl>
                                        <p:attrNameLst>
                                          <p:attrName>style.visibility</p:attrName>
                                        </p:attrNameLst>
                                      </p:cBhvr>
                                      <p:to>
                                        <p:strVal val="visible"/>
                                      </p:to>
                                    </p:set>
                                    <p:anim calcmode="lin" valueType="num">
                                      <p:cBhvr additive="base">
                                        <p:cTn id="19" dur="500" fill="hold"/>
                                        <p:tgtEl>
                                          <p:spTgt spid="32774"/>
                                        </p:tgtEl>
                                        <p:attrNameLst>
                                          <p:attrName>ppt_x</p:attrName>
                                        </p:attrNameLst>
                                      </p:cBhvr>
                                      <p:tavLst>
                                        <p:tav tm="0">
                                          <p:val>
                                            <p:strVal val="#ppt_x"/>
                                          </p:val>
                                        </p:tav>
                                        <p:tav tm="100000">
                                          <p:val>
                                            <p:strVal val="#ppt_x"/>
                                          </p:val>
                                        </p:tav>
                                      </p:tavLst>
                                    </p:anim>
                                    <p:anim calcmode="lin" valueType="num">
                                      <p:cBhvr additive="base">
                                        <p:cTn id="20" dur="500" fill="hold"/>
                                        <p:tgtEl>
                                          <p:spTgt spid="3277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7CEEC0E4-81FA-4FE1-B4C8-82C7C0AEB31A}"/>
              </a:ext>
            </a:extLst>
          </p:cNvPr>
          <p:cNvSpPr/>
          <p:nvPr/>
        </p:nvSpPr>
        <p:spPr>
          <a:xfrm>
            <a:off x="0" y="1919288"/>
            <a:ext cx="12192000" cy="3019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8" name="矩形 7">
            <a:extLst>
              <a:ext uri="{FF2B5EF4-FFF2-40B4-BE49-F238E27FC236}">
                <a16:creationId xmlns:a16="http://schemas.microsoft.com/office/drawing/2014/main" xmlns="" id="{13DFA1BC-4E78-4004-B8C5-0BD3B59BDF02}"/>
              </a:ext>
            </a:extLst>
          </p:cNvPr>
          <p:cNvSpPr/>
          <p:nvPr/>
        </p:nvSpPr>
        <p:spPr>
          <a:xfrm>
            <a:off x="4835525" y="909638"/>
            <a:ext cx="2520950" cy="2519362"/>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5364" name="文本框 4">
            <a:extLst>
              <a:ext uri="{FF2B5EF4-FFF2-40B4-BE49-F238E27FC236}">
                <a16:creationId xmlns:a16="http://schemas.microsoft.com/office/drawing/2014/main" xmlns="" id="{E6B916D5-290F-412D-8813-C6ADF09B3D41}"/>
              </a:ext>
            </a:extLst>
          </p:cNvPr>
          <p:cNvSpPr txBox="1">
            <a:spLocks noChangeArrowheads="1"/>
          </p:cNvSpPr>
          <p:nvPr/>
        </p:nvSpPr>
        <p:spPr bwMode="auto">
          <a:xfrm>
            <a:off x="5408613" y="663575"/>
            <a:ext cx="1597025" cy="315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9900" dirty="0">
                <a:solidFill>
                  <a:schemeClr val="bg1"/>
                </a:solidFill>
                <a:latin typeface="Impact" panose="020B0806030902050204" pitchFamily="34" charset="0"/>
              </a:rPr>
              <a:t>4</a:t>
            </a:r>
            <a:endParaRPr lang="zh-CN" altLang="en-US" sz="19900" dirty="0">
              <a:solidFill>
                <a:schemeClr val="bg1"/>
              </a:solidFill>
              <a:latin typeface="Impact" panose="020B0806030902050204" pitchFamily="34" charset="0"/>
            </a:endParaRPr>
          </a:p>
        </p:txBody>
      </p:sp>
      <p:sp>
        <p:nvSpPr>
          <p:cNvPr id="15365" name="文本框 5">
            <a:extLst>
              <a:ext uri="{FF2B5EF4-FFF2-40B4-BE49-F238E27FC236}">
                <a16:creationId xmlns:a16="http://schemas.microsoft.com/office/drawing/2014/main" xmlns="" id="{B2CD8B64-0569-439A-AB2C-F6E63F21A998}"/>
              </a:ext>
            </a:extLst>
          </p:cNvPr>
          <p:cNvSpPr txBox="1">
            <a:spLocks noChangeArrowheads="1"/>
          </p:cNvSpPr>
          <p:nvPr/>
        </p:nvSpPr>
        <p:spPr bwMode="auto">
          <a:xfrm>
            <a:off x="3014663" y="3673475"/>
            <a:ext cx="616267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5400" dirty="0">
                <a:solidFill>
                  <a:schemeClr val="bg1"/>
                </a:solidFill>
                <a:latin typeface="方正正准黑简体"/>
                <a:ea typeface="方正正准黑简体"/>
                <a:cs typeface="方正正准黑简体"/>
              </a:rPr>
              <a:t>本学期工作计划</a:t>
            </a:r>
            <a:endParaRPr lang="en-US" altLang="zh-CN" sz="5400" dirty="0">
              <a:solidFill>
                <a:schemeClr val="bg1"/>
              </a:solidFill>
              <a:latin typeface="方正正准黑简体"/>
              <a:ea typeface="方正正准黑简体"/>
              <a:cs typeface="方正正准黑简体"/>
            </a:endParaRPr>
          </a:p>
        </p:txBody>
      </p:sp>
      <p:sp>
        <p:nvSpPr>
          <p:cNvPr id="9" name="直角三角形 8">
            <a:extLst>
              <a:ext uri="{FF2B5EF4-FFF2-40B4-BE49-F238E27FC236}">
                <a16:creationId xmlns:a16="http://schemas.microsoft.com/office/drawing/2014/main" xmlns="" id="{12538ABF-28CC-4D2B-8F51-474CEEB94E45}"/>
              </a:ext>
            </a:extLst>
          </p:cNvPr>
          <p:cNvSpPr/>
          <p:nvPr/>
        </p:nvSpPr>
        <p:spPr>
          <a:xfrm>
            <a:off x="7356475" y="909638"/>
            <a:ext cx="268288" cy="1009650"/>
          </a:xfrm>
          <a:prstGeom prst="r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0" name="直角三角形 9">
            <a:extLst>
              <a:ext uri="{FF2B5EF4-FFF2-40B4-BE49-F238E27FC236}">
                <a16:creationId xmlns:a16="http://schemas.microsoft.com/office/drawing/2014/main" xmlns="" id="{E21E2384-461B-4DE4-9870-4FE5CE71E3AE}"/>
              </a:ext>
            </a:extLst>
          </p:cNvPr>
          <p:cNvSpPr/>
          <p:nvPr/>
        </p:nvSpPr>
        <p:spPr>
          <a:xfrm flipH="1">
            <a:off x="4565650" y="909638"/>
            <a:ext cx="268288" cy="1009650"/>
          </a:xfrm>
          <a:prstGeom prst="r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cxnSp>
        <p:nvCxnSpPr>
          <p:cNvPr id="12" name="直接连接符 11">
            <a:extLst>
              <a:ext uri="{FF2B5EF4-FFF2-40B4-BE49-F238E27FC236}">
                <a16:creationId xmlns:a16="http://schemas.microsoft.com/office/drawing/2014/main" xmlns="" id="{F03CDC87-BA68-4B25-8603-59E6A6DAF7CE}"/>
              </a:ext>
            </a:extLst>
          </p:cNvPr>
          <p:cNvCxnSpPr/>
          <p:nvPr/>
        </p:nvCxnSpPr>
        <p:spPr>
          <a:xfrm>
            <a:off x="0" y="4273550"/>
            <a:ext cx="324008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xmlns="" id="{9E5D1D1F-B375-4683-8B76-10FB568AD985}"/>
              </a:ext>
            </a:extLst>
          </p:cNvPr>
          <p:cNvCxnSpPr/>
          <p:nvPr/>
        </p:nvCxnSpPr>
        <p:spPr>
          <a:xfrm>
            <a:off x="8970963" y="4273550"/>
            <a:ext cx="324008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227699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xmlns="" id="{FADF9B09-2062-4700-8F15-2119B9F5C24E}"/>
              </a:ext>
            </a:extLst>
          </p:cNvPr>
          <p:cNvGraphicFramePr>
            <a:graphicFrameLocks noGrp="1"/>
          </p:cNvGraphicFramePr>
          <p:nvPr/>
        </p:nvGraphicFramePr>
        <p:xfrm>
          <a:off x="2488996" y="1088910"/>
          <a:ext cx="7579343" cy="5467353"/>
        </p:xfrm>
        <a:graphic>
          <a:graphicData uri="http://schemas.openxmlformats.org/drawingml/2006/table">
            <a:tbl>
              <a:tblPr>
                <a:tableStyleId>{5C22544A-7EE6-4342-B048-85BDC9FD1C3A}</a:tableStyleId>
              </a:tblPr>
              <a:tblGrid>
                <a:gridCol w="2395036">
                  <a:extLst>
                    <a:ext uri="{9D8B030D-6E8A-4147-A177-3AD203B41FA5}">
                      <a16:colId xmlns:a16="http://schemas.microsoft.com/office/drawing/2014/main" xmlns="" val="3240230311"/>
                    </a:ext>
                  </a:extLst>
                </a:gridCol>
                <a:gridCol w="5184307">
                  <a:extLst>
                    <a:ext uri="{9D8B030D-6E8A-4147-A177-3AD203B41FA5}">
                      <a16:colId xmlns:a16="http://schemas.microsoft.com/office/drawing/2014/main" xmlns="" val="3837397315"/>
                    </a:ext>
                  </a:extLst>
                </a:gridCol>
              </a:tblGrid>
              <a:tr h="387051">
                <a:tc>
                  <a:txBody>
                    <a:bodyPr/>
                    <a:lstStyle/>
                    <a:p>
                      <a:pPr indent="14605" algn="ctr">
                        <a:lnSpc>
                          <a:spcPts val="2000"/>
                        </a:lnSpc>
                        <a:spcAft>
                          <a:spcPts val="0"/>
                        </a:spcAft>
                      </a:pPr>
                      <a:r>
                        <a:rPr lang="zh-CN" sz="1800" kern="100" dirty="0">
                          <a:effectLst/>
                        </a:rPr>
                        <a:t>时</a:t>
                      </a:r>
                      <a:r>
                        <a:rPr lang="en-US" sz="1800" kern="100" dirty="0">
                          <a:effectLst/>
                        </a:rPr>
                        <a:t>    </a:t>
                      </a:r>
                      <a:r>
                        <a:rPr lang="zh-CN" sz="1800" kern="100" dirty="0">
                          <a:effectLst/>
                        </a:rPr>
                        <a:t>间</a:t>
                      </a:r>
                      <a:endParaRPr lang="zh-CN" sz="1800" kern="100" dirty="0">
                        <a:effectLst/>
                        <a:latin typeface="Times New Roman" panose="02020603050405020304" pitchFamily="18" charset="0"/>
                        <a:ea typeface="宋体" panose="02010600030101010101" pitchFamily="2" charset="-122"/>
                      </a:endParaRPr>
                    </a:p>
                  </a:txBody>
                  <a:tcPr marL="56998" marR="56998" marT="0" marB="0" anchor="ctr"/>
                </a:tc>
                <a:tc>
                  <a:txBody>
                    <a:bodyPr/>
                    <a:lstStyle/>
                    <a:p>
                      <a:pPr indent="14605" algn="ctr">
                        <a:lnSpc>
                          <a:spcPts val="2000"/>
                        </a:lnSpc>
                        <a:spcAft>
                          <a:spcPts val="0"/>
                        </a:spcAft>
                      </a:pPr>
                      <a:r>
                        <a:rPr lang="zh-CN" sz="1800" kern="100" dirty="0">
                          <a:effectLst/>
                        </a:rPr>
                        <a:t>工 作 内 容</a:t>
                      </a:r>
                      <a:endParaRPr lang="zh-CN" sz="1800" kern="100" dirty="0">
                        <a:effectLst/>
                        <a:latin typeface="Times New Roman" panose="02020603050405020304" pitchFamily="18" charset="0"/>
                        <a:ea typeface="宋体" panose="02010600030101010101" pitchFamily="2" charset="-122"/>
                      </a:endParaRPr>
                    </a:p>
                  </a:txBody>
                  <a:tcPr marL="56998" marR="56998" marT="0" marB="0" anchor="ctr"/>
                </a:tc>
                <a:extLst>
                  <a:ext uri="{0D108BD9-81ED-4DB2-BD59-A6C34878D82A}">
                    <a16:rowId xmlns:a16="http://schemas.microsoft.com/office/drawing/2014/main" xmlns="" val="859859741"/>
                  </a:ext>
                </a:extLst>
              </a:tr>
              <a:tr h="626133">
                <a:tc>
                  <a:txBody>
                    <a:bodyPr/>
                    <a:lstStyle/>
                    <a:p>
                      <a:pPr indent="14605" algn="just">
                        <a:lnSpc>
                          <a:spcPts val="2000"/>
                        </a:lnSpc>
                        <a:spcAft>
                          <a:spcPts val="0"/>
                        </a:spcAft>
                      </a:pPr>
                      <a:r>
                        <a:rPr lang="en-US" sz="1400" kern="100">
                          <a:effectLst/>
                        </a:rPr>
                        <a:t>2018</a:t>
                      </a:r>
                      <a:r>
                        <a:rPr lang="zh-CN" sz="1400" kern="100">
                          <a:effectLst/>
                        </a:rPr>
                        <a:t>年</a:t>
                      </a:r>
                      <a:r>
                        <a:rPr lang="en-US" sz="1400" kern="100" spc="-10">
                          <a:effectLst/>
                        </a:rPr>
                        <a:t>2</a:t>
                      </a:r>
                      <a:r>
                        <a:rPr lang="zh-CN" sz="1400" kern="100">
                          <a:effectLst/>
                        </a:rPr>
                        <a:t>月</a:t>
                      </a:r>
                      <a:r>
                        <a:rPr lang="en-US" sz="1400" kern="100" spc="-10">
                          <a:effectLst/>
                        </a:rPr>
                        <a:t>26</a:t>
                      </a:r>
                      <a:r>
                        <a:rPr lang="zh-CN" sz="1400" kern="100">
                          <a:effectLst/>
                        </a:rPr>
                        <a:t>日</a:t>
                      </a:r>
                      <a:endParaRPr lang="zh-CN" sz="1400" kern="100">
                        <a:effectLst/>
                        <a:latin typeface="Times New Roman" panose="02020603050405020304" pitchFamily="18" charset="0"/>
                        <a:ea typeface="宋体" panose="02010600030101010101" pitchFamily="2" charset="-122"/>
                      </a:endParaRPr>
                    </a:p>
                  </a:txBody>
                  <a:tcPr marL="56998" marR="56998" marT="0" marB="0" anchor="ctr"/>
                </a:tc>
                <a:tc>
                  <a:txBody>
                    <a:bodyPr/>
                    <a:lstStyle/>
                    <a:p>
                      <a:pPr algn="just">
                        <a:lnSpc>
                          <a:spcPts val="2000"/>
                        </a:lnSpc>
                        <a:spcAft>
                          <a:spcPts val="0"/>
                        </a:spcAft>
                      </a:pPr>
                      <a:r>
                        <a:rPr lang="zh-CN" sz="1400" kern="100" dirty="0">
                          <a:effectLst/>
                        </a:rPr>
                        <a:t>试点院校向社会公布依法自主招生章程，同时在市教委网站公布，并向区寄送经市教委核准的招生章程</a:t>
                      </a:r>
                      <a:endParaRPr lang="zh-CN" sz="1400" kern="100" dirty="0">
                        <a:effectLst/>
                        <a:latin typeface="Times New Roman" panose="02020603050405020304" pitchFamily="18" charset="0"/>
                        <a:ea typeface="宋体" panose="02010600030101010101" pitchFamily="2" charset="-122"/>
                      </a:endParaRPr>
                    </a:p>
                  </a:txBody>
                  <a:tcPr marL="56998" marR="56998" marT="0" marB="0" anchor="ctr"/>
                </a:tc>
                <a:extLst>
                  <a:ext uri="{0D108BD9-81ED-4DB2-BD59-A6C34878D82A}">
                    <a16:rowId xmlns:a16="http://schemas.microsoft.com/office/drawing/2014/main" xmlns="" val="3120626698"/>
                  </a:ext>
                </a:extLst>
              </a:tr>
              <a:tr h="505876">
                <a:tc>
                  <a:txBody>
                    <a:bodyPr/>
                    <a:lstStyle/>
                    <a:p>
                      <a:pPr indent="14605" algn="just">
                        <a:lnSpc>
                          <a:spcPts val="2000"/>
                        </a:lnSpc>
                        <a:spcAft>
                          <a:spcPts val="0"/>
                        </a:spcAft>
                      </a:pPr>
                      <a:r>
                        <a:rPr lang="en-US" sz="1400" kern="100" dirty="0">
                          <a:effectLst/>
                        </a:rPr>
                        <a:t>2018</a:t>
                      </a:r>
                      <a:r>
                        <a:rPr lang="zh-CN" sz="1400" kern="100" dirty="0">
                          <a:effectLst/>
                        </a:rPr>
                        <a:t>年</a:t>
                      </a:r>
                      <a:r>
                        <a:rPr lang="en-US" sz="1400" kern="100" spc="-10" dirty="0">
                          <a:effectLst/>
                        </a:rPr>
                        <a:t>3</a:t>
                      </a:r>
                      <a:r>
                        <a:rPr lang="zh-CN" sz="1400" kern="100" dirty="0">
                          <a:effectLst/>
                        </a:rPr>
                        <a:t>月</a:t>
                      </a:r>
                      <a:r>
                        <a:rPr lang="en-US" sz="1400" kern="100" spc="-10" dirty="0">
                          <a:effectLst/>
                        </a:rPr>
                        <a:t>7</a:t>
                      </a:r>
                      <a:r>
                        <a:rPr lang="zh-CN" sz="1400" kern="100" dirty="0">
                          <a:effectLst/>
                        </a:rPr>
                        <a:t>日</a:t>
                      </a:r>
                      <a:r>
                        <a:rPr lang="en-US" sz="1400" kern="100" spc="-10" dirty="0">
                          <a:effectLst/>
                        </a:rPr>
                        <a:t>3</a:t>
                      </a:r>
                      <a:r>
                        <a:rPr lang="zh-CN" sz="1400" kern="100" dirty="0">
                          <a:effectLst/>
                        </a:rPr>
                        <a:t>至</a:t>
                      </a:r>
                      <a:r>
                        <a:rPr lang="en-US" sz="1400" kern="100" spc="-10" dirty="0">
                          <a:effectLst/>
                        </a:rPr>
                        <a:t>9</a:t>
                      </a:r>
                      <a:r>
                        <a:rPr lang="zh-CN" sz="1400" kern="100" dirty="0">
                          <a:effectLst/>
                        </a:rPr>
                        <a:t>日</a:t>
                      </a:r>
                      <a:r>
                        <a:rPr lang="en-US" sz="1400" kern="100" spc="-10" dirty="0">
                          <a:effectLst/>
                        </a:rPr>
                        <a:t>16:00</a:t>
                      </a:r>
                      <a:endParaRPr lang="zh-CN" sz="1400" kern="100" dirty="0">
                        <a:effectLst/>
                        <a:latin typeface="Times New Roman" panose="02020603050405020304" pitchFamily="18" charset="0"/>
                        <a:ea typeface="宋体" panose="02010600030101010101" pitchFamily="2" charset="-122"/>
                      </a:endParaRPr>
                    </a:p>
                  </a:txBody>
                  <a:tcPr marL="56998" marR="56998" marT="0" marB="0" anchor="ctr"/>
                </a:tc>
                <a:tc>
                  <a:txBody>
                    <a:bodyPr/>
                    <a:lstStyle/>
                    <a:p>
                      <a:pPr algn="just">
                        <a:lnSpc>
                          <a:spcPts val="2000"/>
                        </a:lnSpc>
                        <a:spcAft>
                          <a:spcPts val="0"/>
                        </a:spcAft>
                      </a:pPr>
                      <a:r>
                        <a:rPr lang="zh-CN" sz="1400" kern="100" dirty="0">
                          <a:effectLst/>
                        </a:rPr>
                        <a:t>考生通过“上海招考热线”网站填报志愿</a:t>
                      </a:r>
                      <a:endParaRPr lang="zh-CN" sz="1400" kern="100" dirty="0">
                        <a:effectLst/>
                        <a:latin typeface="Times New Roman" panose="02020603050405020304" pitchFamily="18" charset="0"/>
                        <a:ea typeface="宋体" panose="02010600030101010101" pitchFamily="2" charset="-122"/>
                      </a:endParaRPr>
                    </a:p>
                  </a:txBody>
                  <a:tcPr marL="56998" marR="56998" marT="0" marB="0" anchor="ctr"/>
                </a:tc>
                <a:extLst>
                  <a:ext uri="{0D108BD9-81ED-4DB2-BD59-A6C34878D82A}">
                    <a16:rowId xmlns:a16="http://schemas.microsoft.com/office/drawing/2014/main" xmlns="" val="1644418896"/>
                  </a:ext>
                </a:extLst>
              </a:tr>
              <a:tr h="273803">
                <a:tc>
                  <a:txBody>
                    <a:bodyPr/>
                    <a:lstStyle/>
                    <a:p>
                      <a:pPr indent="14605" algn="just">
                        <a:lnSpc>
                          <a:spcPts val="2000"/>
                        </a:lnSpc>
                        <a:spcAft>
                          <a:spcPts val="0"/>
                        </a:spcAft>
                      </a:pPr>
                      <a:r>
                        <a:rPr lang="en-US" sz="1400" kern="100">
                          <a:effectLst/>
                        </a:rPr>
                        <a:t>2018</a:t>
                      </a:r>
                      <a:r>
                        <a:rPr lang="zh-CN" sz="1400" kern="100">
                          <a:effectLst/>
                        </a:rPr>
                        <a:t>年</a:t>
                      </a:r>
                      <a:r>
                        <a:rPr lang="en-US" sz="1400" kern="100" spc="-10">
                          <a:effectLst/>
                        </a:rPr>
                        <a:t>3</a:t>
                      </a:r>
                      <a:r>
                        <a:rPr lang="zh-CN" sz="1400" kern="100">
                          <a:effectLst/>
                        </a:rPr>
                        <a:t>月</a:t>
                      </a:r>
                      <a:r>
                        <a:rPr lang="en-US" sz="1400" kern="100" spc="-10">
                          <a:effectLst/>
                        </a:rPr>
                        <a:t>16</a:t>
                      </a:r>
                      <a:r>
                        <a:rPr lang="zh-CN" sz="1400" kern="100">
                          <a:effectLst/>
                        </a:rPr>
                        <a:t>日、</a:t>
                      </a:r>
                      <a:r>
                        <a:rPr lang="en-US" sz="1400" kern="100" spc="-10">
                          <a:effectLst/>
                        </a:rPr>
                        <a:t>17</a:t>
                      </a:r>
                      <a:r>
                        <a:rPr lang="zh-CN" sz="1400" kern="100">
                          <a:effectLst/>
                        </a:rPr>
                        <a:t>日</a:t>
                      </a:r>
                      <a:endParaRPr lang="zh-CN" sz="1400" kern="100">
                        <a:effectLst/>
                        <a:latin typeface="Times New Roman" panose="02020603050405020304" pitchFamily="18" charset="0"/>
                        <a:ea typeface="宋体" panose="02010600030101010101" pitchFamily="2" charset="-122"/>
                      </a:endParaRPr>
                    </a:p>
                  </a:txBody>
                  <a:tcPr marL="56998" marR="56998" marT="0" marB="0" anchor="ctr"/>
                </a:tc>
                <a:tc>
                  <a:txBody>
                    <a:bodyPr/>
                    <a:lstStyle/>
                    <a:p>
                      <a:pPr algn="just">
                        <a:lnSpc>
                          <a:spcPts val="2000"/>
                        </a:lnSpc>
                        <a:spcAft>
                          <a:spcPts val="0"/>
                        </a:spcAft>
                      </a:pPr>
                      <a:r>
                        <a:rPr lang="zh-CN" sz="1400" kern="100">
                          <a:effectLst/>
                        </a:rPr>
                        <a:t>考生到所填报的第一志愿学校办理报名确认手续</a:t>
                      </a:r>
                      <a:endParaRPr lang="zh-CN" sz="1400" kern="100">
                        <a:effectLst/>
                        <a:latin typeface="Times New Roman" panose="02020603050405020304" pitchFamily="18" charset="0"/>
                        <a:ea typeface="宋体" panose="02010600030101010101" pitchFamily="2" charset="-122"/>
                      </a:endParaRPr>
                    </a:p>
                  </a:txBody>
                  <a:tcPr marL="56998" marR="56998" marT="0" marB="0" anchor="ctr"/>
                </a:tc>
                <a:extLst>
                  <a:ext uri="{0D108BD9-81ED-4DB2-BD59-A6C34878D82A}">
                    <a16:rowId xmlns:a16="http://schemas.microsoft.com/office/drawing/2014/main" xmlns="" val="3040913757"/>
                  </a:ext>
                </a:extLst>
              </a:tr>
              <a:tr h="273803">
                <a:tc>
                  <a:txBody>
                    <a:bodyPr/>
                    <a:lstStyle/>
                    <a:p>
                      <a:pPr indent="14605" algn="just">
                        <a:lnSpc>
                          <a:spcPts val="2000"/>
                        </a:lnSpc>
                        <a:spcAft>
                          <a:spcPts val="0"/>
                        </a:spcAft>
                      </a:pPr>
                      <a:r>
                        <a:rPr lang="en-US" sz="1400" kern="100" dirty="0">
                          <a:effectLst/>
                          <a:highlight>
                            <a:srgbClr val="FFFF00"/>
                          </a:highlight>
                        </a:rPr>
                        <a:t>2018</a:t>
                      </a:r>
                      <a:r>
                        <a:rPr lang="zh-CN" sz="1400" kern="100" dirty="0">
                          <a:effectLst/>
                          <a:highlight>
                            <a:srgbClr val="FFFF00"/>
                          </a:highlight>
                        </a:rPr>
                        <a:t>年</a:t>
                      </a:r>
                      <a:r>
                        <a:rPr lang="en-US" sz="1400" kern="100" spc="-10" dirty="0">
                          <a:effectLst/>
                          <a:highlight>
                            <a:srgbClr val="FFFF00"/>
                          </a:highlight>
                        </a:rPr>
                        <a:t>3</a:t>
                      </a:r>
                      <a:r>
                        <a:rPr lang="zh-CN" sz="1400" kern="100" dirty="0">
                          <a:effectLst/>
                          <a:highlight>
                            <a:srgbClr val="FFFF00"/>
                          </a:highlight>
                        </a:rPr>
                        <a:t>月</a:t>
                      </a:r>
                      <a:r>
                        <a:rPr lang="en-US" sz="1400" kern="100" spc="-10" dirty="0">
                          <a:effectLst/>
                          <a:highlight>
                            <a:srgbClr val="FFFF00"/>
                          </a:highlight>
                        </a:rPr>
                        <a:t>25</a:t>
                      </a:r>
                      <a:r>
                        <a:rPr lang="zh-CN" sz="1400" kern="100" dirty="0">
                          <a:effectLst/>
                          <a:highlight>
                            <a:srgbClr val="FFFF00"/>
                          </a:highlight>
                        </a:rPr>
                        <a:t>日上午</a:t>
                      </a:r>
                      <a:r>
                        <a:rPr lang="en-US" sz="1400" kern="100" dirty="0">
                          <a:effectLst/>
                          <a:highlight>
                            <a:srgbClr val="FFFF00"/>
                          </a:highlight>
                        </a:rPr>
                        <a:t>8:30</a:t>
                      </a:r>
                      <a:endParaRPr lang="zh-CN" sz="1400" kern="100" dirty="0">
                        <a:effectLst/>
                        <a:highlight>
                          <a:srgbClr val="FFFF00"/>
                        </a:highlight>
                        <a:latin typeface="Times New Roman" panose="02020603050405020304" pitchFamily="18" charset="0"/>
                        <a:ea typeface="宋体" panose="02010600030101010101" pitchFamily="2" charset="-122"/>
                      </a:endParaRPr>
                    </a:p>
                  </a:txBody>
                  <a:tcPr marL="56998" marR="56998" marT="0" marB="0" anchor="ctr"/>
                </a:tc>
                <a:tc>
                  <a:txBody>
                    <a:bodyPr/>
                    <a:lstStyle/>
                    <a:p>
                      <a:pPr algn="just">
                        <a:lnSpc>
                          <a:spcPts val="2000"/>
                        </a:lnSpc>
                        <a:spcAft>
                          <a:spcPts val="0"/>
                        </a:spcAft>
                      </a:pPr>
                      <a:r>
                        <a:rPr lang="zh-CN" sz="1400" kern="100" dirty="0">
                          <a:effectLst/>
                          <a:highlight>
                            <a:srgbClr val="FFFF00"/>
                          </a:highlight>
                        </a:rPr>
                        <a:t>试点院校选拔测试</a:t>
                      </a:r>
                      <a:endParaRPr lang="zh-CN" sz="1400" kern="100" dirty="0">
                        <a:effectLst/>
                        <a:highlight>
                          <a:srgbClr val="FFFF00"/>
                        </a:highlight>
                        <a:latin typeface="Times New Roman" panose="02020603050405020304" pitchFamily="18" charset="0"/>
                        <a:ea typeface="宋体" panose="02010600030101010101" pitchFamily="2" charset="-122"/>
                      </a:endParaRPr>
                    </a:p>
                  </a:txBody>
                  <a:tcPr marL="56998" marR="56998" marT="0" marB="0" anchor="ctr"/>
                </a:tc>
                <a:extLst>
                  <a:ext uri="{0D108BD9-81ED-4DB2-BD59-A6C34878D82A}">
                    <a16:rowId xmlns:a16="http://schemas.microsoft.com/office/drawing/2014/main" xmlns="" val="2322829317"/>
                  </a:ext>
                </a:extLst>
              </a:tr>
              <a:tr h="273803">
                <a:tc>
                  <a:txBody>
                    <a:bodyPr/>
                    <a:lstStyle/>
                    <a:p>
                      <a:pPr indent="14605" algn="just">
                        <a:lnSpc>
                          <a:spcPts val="2000"/>
                        </a:lnSpc>
                        <a:spcAft>
                          <a:spcPts val="0"/>
                        </a:spcAft>
                      </a:pPr>
                      <a:r>
                        <a:rPr lang="en-US" sz="1400" kern="100">
                          <a:effectLst/>
                        </a:rPr>
                        <a:t>2018</a:t>
                      </a:r>
                      <a:r>
                        <a:rPr lang="zh-CN" sz="1400" kern="100">
                          <a:effectLst/>
                        </a:rPr>
                        <a:t>年</a:t>
                      </a:r>
                      <a:r>
                        <a:rPr lang="en-US" sz="1400" kern="100" spc="-10">
                          <a:effectLst/>
                        </a:rPr>
                        <a:t>3</a:t>
                      </a:r>
                      <a:r>
                        <a:rPr lang="zh-CN" sz="1400" kern="100">
                          <a:effectLst/>
                        </a:rPr>
                        <a:t>月</a:t>
                      </a:r>
                      <a:r>
                        <a:rPr lang="en-US" sz="1400" kern="100" spc="-10">
                          <a:effectLst/>
                        </a:rPr>
                        <a:t>30</a:t>
                      </a:r>
                      <a:r>
                        <a:rPr lang="zh-CN" sz="1400" kern="100">
                          <a:effectLst/>
                        </a:rPr>
                        <a:t>日</a:t>
                      </a:r>
                      <a:r>
                        <a:rPr lang="en-US" sz="1400" kern="100" spc="-10">
                          <a:effectLst/>
                        </a:rPr>
                        <a:t>15:00</a:t>
                      </a:r>
                      <a:r>
                        <a:rPr lang="zh-CN" sz="1400" kern="100">
                          <a:effectLst/>
                        </a:rPr>
                        <a:t>前</a:t>
                      </a:r>
                      <a:endParaRPr lang="zh-CN" sz="1400" kern="100">
                        <a:effectLst/>
                        <a:latin typeface="Times New Roman" panose="02020603050405020304" pitchFamily="18" charset="0"/>
                        <a:ea typeface="宋体" panose="02010600030101010101" pitchFamily="2" charset="-122"/>
                      </a:endParaRPr>
                    </a:p>
                  </a:txBody>
                  <a:tcPr marL="56998" marR="56998" marT="0" marB="0" anchor="ctr"/>
                </a:tc>
                <a:tc>
                  <a:txBody>
                    <a:bodyPr/>
                    <a:lstStyle/>
                    <a:p>
                      <a:pPr algn="just">
                        <a:lnSpc>
                          <a:spcPts val="2000"/>
                        </a:lnSpc>
                        <a:spcAft>
                          <a:spcPts val="0"/>
                        </a:spcAft>
                      </a:pPr>
                      <a:r>
                        <a:rPr lang="zh-CN" sz="1400" kern="100">
                          <a:effectLst/>
                        </a:rPr>
                        <a:t>上报考生成绩数据</a:t>
                      </a:r>
                      <a:endParaRPr lang="zh-CN" sz="1400" kern="100">
                        <a:effectLst/>
                        <a:latin typeface="Times New Roman" panose="02020603050405020304" pitchFamily="18" charset="0"/>
                        <a:ea typeface="宋体" panose="02010600030101010101" pitchFamily="2" charset="-122"/>
                      </a:endParaRPr>
                    </a:p>
                  </a:txBody>
                  <a:tcPr marL="56998" marR="56998" marT="0" marB="0" anchor="ctr"/>
                </a:tc>
                <a:extLst>
                  <a:ext uri="{0D108BD9-81ED-4DB2-BD59-A6C34878D82A}">
                    <a16:rowId xmlns:a16="http://schemas.microsoft.com/office/drawing/2014/main" xmlns="" val="3420989451"/>
                  </a:ext>
                </a:extLst>
              </a:tr>
              <a:tr h="273803">
                <a:tc>
                  <a:txBody>
                    <a:bodyPr/>
                    <a:lstStyle/>
                    <a:p>
                      <a:pPr indent="14605" algn="just">
                        <a:lnSpc>
                          <a:spcPts val="2000"/>
                        </a:lnSpc>
                        <a:spcAft>
                          <a:spcPts val="0"/>
                        </a:spcAft>
                      </a:pPr>
                      <a:r>
                        <a:rPr lang="en-US" sz="1400" kern="100">
                          <a:effectLst/>
                        </a:rPr>
                        <a:t>2018</a:t>
                      </a:r>
                      <a:r>
                        <a:rPr lang="zh-CN" sz="1400" kern="100">
                          <a:effectLst/>
                        </a:rPr>
                        <a:t>年</a:t>
                      </a:r>
                      <a:r>
                        <a:rPr lang="en-US" sz="1400" kern="100" spc="-10">
                          <a:effectLst/>
                        </a:rPr>
                        <a:t>4</a:t>
                      </a:r>
                      <a:r>
                        <a:rPr lang="zh-CN" sz="1400" kern="100">
                          <a:effectLst/>
                        </a:rPr>
                        <a:t>月</a:t>
                      </a:r>
                      <a:r>
                        <a:rPr lang="en-US" sz="1400" kern="100" spc="-10">
                          <a:effectLst/>
                        </a:rPr>
                        <a:t>1</a:t>
                      </a:r>
                      <a:r>
                        <a:rPr lang="zh-CN" sz="1400" kern="100">
                          <a:effectLst/>
                        </a:rPr>
                        <a:t>日</a:t>
                      </a:r>
                      <a:endParaRPr lang="zh-CN" sz="1400" kern="100">
                        <a:effectLst/>
                        <a:latin typeface="Times New Roman" panose="02020603050405020304" pitchFamily="18" charset="0"/>
                        <a:ea typeface="宋体" panose="02010600030101010101" pitchFamily="2" charset="-122"/>
                      </a:endParaRPr>
                    </a:p>
                  </a:txBody>
                  <a:tcPr marL="56998" marR="56998" marT="0" marB="0" anchor="ctr"/>
                </a:tc>
                <a:tc>
                  <a:txBody>
                    <a:bodyPr/>
                    <a:lstStyle/>
                    <a:p>
                      <a:pPr algn="just">
                        <a:lnSpc>
                          <a:spcPts val="2000"/>
                        </a:lnSpc>
                        <a:spcAft>
                          <a:spcPts val="0"/>
                        </a:spcAft>
                      </a:pPr>
                      <a:r>
                        <a:rPr lang="zh-CN" sz="1400" kern="100" dirty="0">
                          <a:effectLst/>
                        </a:rPr>
                        <a:t>退役士兵招生会议</a:t>
                      </a:r>
                      <a:endParaRPr lang="zh-CN" sz="1400" kern="100" dirty="0">
                        <a:effectLst/>
                        <a:latin typeface="Times New Roman" panose="02020603050405020304" pitchFamily="18" charset="0"/>
                        <a:ea typeface="宋体" panose="02010600030101010101" pitchFamily="2" charset="-122"/>
                      </a:endParaRPr>
                    </a:p>
                  </a:txBody>
                  <a:tcPr marL="56998" marR="56998" marT="0" marB="0" anchor="ctr"/>
                </a:tc>
                <a:extLst>
                  <a:ext uri="{0D108BD9-81ED-4DB2-BD59-A6C34878D82A}">
                    <a16:rowId xmlns:a16="http://schemas.microsoft.com/office/drawing/2014/main" xmlns="" val="3770880356"/>
                  </a:ext>
                </a:extLst>
              </a:tr>
              <a:tr h="273803">
                <a:tc>
                  <a:txBody>
                    <a:bodyPr/>
                    <a:lstStyle/>
                    <a:p>
                      <a:pPr indent="14605" algn="just">
                        <a:lnSpc>
                          <a:spcPts val="2000"/>
                        </a:lnSpc>
                        <a:spcAft>
                          <a:spcPts val="0"/>
                        </a:spcAft>
                      </a:pPr>
                      <a:r>
                        <a:rPr lang="en-US" sz="1400" kern="100" dirty="0">
                          <a:effectLst/>
                          <a:highlight>
                            <a:srgbClr val="FFFF00"/>
                          </a:highlight>
                        </a:rPr>
                        <a:t>2018</a:t>
                      </a:r>
                      <a:r>
                        <a:rPr lang="zh-CN" sz="1400" kern="100" dirty="0">
                          <a:effectLst/>
                          <a:highlight>
                            <a:srgbClr val="FFFF00"/>
                          </a:highlight>
                        </a:rPr>
                        <a:t>年</a:t>
                      </a:r>
                      <a:r>
                        <a:rPr lang="en-US" sz="1400" kern="100" spc="-10" dirty="0">
                          <a:effectLst/>
                          <a:highlight>
                            <a:srgbClr val="FFFF00"/>
                          </a:highlight>
                        </a:rPr>
                        <a:t>4</a:t>
                      </a:r>
                      <a:r>
                        <a:rPr lang="zh-CN" sz="1400" kern="100" dirty="0">
                          <a:effectLst/>
                          <a:highlight>
                            <a:srgbClr val="FFFF00"/>
                          </a:highlight>
                        </a:rPr>
                        <a:t>月</a:t>
                      </a:r>
                      <a:r>
                        <a:rPr lang="en-US" sz="1400" kern="100" spc="-10" dirty="0">
                          <a:effectLst/>
                          <a:highlight>
                            <a:srgbClr val="FFFF00"/>
                          </a:highlight>
                        </a:rPr>
                        <a:t>2</a:t>
                      </a:r>
                      <a:r>
                        <a:rPr lang="zh-CN" sz="1400" kern="100" dirty="0">
                          <a:effectLst/>
                          <a:highlight>
                            <a:srgbClr val="FFFF00"/>
                          </a:highlight>
                        </a:rPr>
                        <a:t>至</a:t>
                      </a:r>
                      <a:r>
                        <a:rPr lang="en-US" sz="1400" kern="100" spc="-10" dirty="0">
                          <a:effectLst/>
                          <a:highlight>
                            <a:srgbClr val="FFFF00"/>
                          </a:highlight>
                        </a:rPr>
                        <a:t>4</a:t>
                      </a:r>
                      <a:r>
                        <a:rPr lang="zh-CN" sz="1400" kern="100" dirty="0">
                          <a:effectLst/>
                          <a:highlight>
                            <a:srgbClr val="FFFF00"/>
                          </a:highlight>
                        </a:rPr>
                        <a:t>日</a:t>
                      </a:r>
                      <a:endParaRPr lang="zh-CN" sz="1400" kern="100" dirty="0">
                        <a:effectLst/>
                        <a:highlight>
                          <a:srgbClr val="FFFF00"/>
                        </a:highlight>
                        <a:latin typeface="Times New Roman" panose="02020603050405020304" pitchFamily="18" charset="0"/>
                        <a:ea typeface="宋体" panose="02010600030101010101" pitchFamily="2" charset="-122"/>
                      </a:endParaRPr>
                    </a:p>
                  </a:txBody>
                  <a:tcPr marL="56998" marR="56998" marT="0" marB="0" anchor="ctr"/>
                </a:tc>
                <a:tc>
                  <a:txBody>
                    <a:bodyPr/>
                    <a:lstStyle/>
                    <a:p>
                      <a:pPr algn="just">
                        <a:lnSpc>
                          <a:spcPts val="2000"/>
                        </a:lnSpc>
                        <a:spcAft>
                          <a:spcPts val="0"/>
                        </a:spcAft>
                      </a:pPr>
                      <a:r>
                        <a:rPr lang="zh-CN" sz="1400" kern="100" dirty="0">
                          <a:effectLst/>
                          <a:highlight>
                            <a:srgbClr val="FFFF00"/>
                          </a:highlight>
                        </a:rPr>
                        <a:t>试点院校进行第一、二志愿录取</a:t>
                      </a:r>
                      <a:endParaRPr lang="zh-CN" sz="1400" kern="100" dirty="0">
                        <a:effectLst/>
                        <a:highlight>
                          <a:srgbClr val="FFFF00"/>
                        </a:highlight>
                        <a:latin typeface="Times New Roman" panose="02020603050405020304" pitchFamily="18" charset="0"/>
                        <a:ea typeface="宋体" panose="02010600030101010101" pitchFamily="2" charset="-122"/>
                      </a:endParaRPr>
                    </a:p>
                  </a:txBody>
                  <a:tcPr marL="56998" marR="56998" marT="0" marB="0" anchor="ctr"/>
                </a:tc>
                <a:extLst>
                  <a:ext uri="{0D108BD9-81ED-4DB2-BD59-A6C34878D82A}">
                    <a16:rowId xmlns:a16="http://schemas.microsoft.com/office/drawing/2014/main" xmlns="" val="197779762"/>
                  </a:ext>
                </a:extLst>
              </a:tr>
              <a:tr h="273803">
                <a:tc>
                  <a:txBody>
                    <a:bodyPr/>
                    <a:lstStyle/>
                    <a:p>
                      <a:pPr indent="14605" algn="just">
                        <a:lnSpc>
                          <a:spcPts val="2000"/>
                        </a:lnSpc>
                        <a:spcAft>
                          <a:spcPts val="0"/>
                        </a:spcAft>
                      </a:pPr>
                      <a:r>
                        <a:rPr lang="en-US" sz="1400" kern="100" dirty="0">
                          <a:effectLst/>
                        </a:rPr>
                        <a:t>2018</a:t>
                      </a:r>
                      <a:r>
                        <a:rPr lang="zh-CN" sz="1400" kern="100" dirty="0">
                          <a:effectLst/>
                        </a:rPr>
                        <a:t>年</a:t>
                      </a:r>
                      <a:r>
                        <a:rPr lang="en-US" sz="1400" kern="100" spc="-10" dirty="0">
                          <a:effectLst/>
                        </a:rPr>
                        <a:t>4</a:t>
                      </a:r>
                      <a:r>
                        <a:rPr lang="zh-CN" sz="1400" kern="100" dirty="0">
                          <a:effectLst/>
                        </a:rPr>
                        <a:t>月</a:t>
                      </a:r>
                      <a:r>
                        <a:rPr lang="en-US" sz="1400" kern="100" spc="-10" dirty="0">
                          <a:effectLst/>
                        </a:rPr>
                        <a:t>8</a:t>
                      </a:r>
                      <a:r>
                        <a:rPr lang="zh-CN" sz="1400" kern="100" dirty="0">
                          <a:effectLst/>
                        </a:rPr>
                        <a:t>日</a:t>
                      </a:r>
                      <a:endParaRPr lang="zh-CN" sz="1400" kern="100" dirty="0">
                        <a:effectLst/>
                        <a:latin typeface="Times New Roman" panose="02020603050405020304" pitchFamily="18" charset="0"/>
                        <a:ea typeface="宋体" panose="02010600030101010101" pitchFamily="2" charset="-122"/>
                      </a:endParaRPr>
                    </a:p>
                  </a:txBody>
                  <a:tcPr marL="56998" marR="56998" marT="0" marB="0" anchor="ctr"/>
                </a:tc>
                <a:tc>
                  <a:txBody>
                    <a:bodyPr/>
                    <a:lstStyle/>
                    <a:p>
                      <a:pPr algn="just">
                        <a:lnSpc>
                          <a:spcPts val="2000"/>
                        </a:lnSpc>
                        <a:spcAft>
                          <a:spcPts val="0"/>
                        </a:spcAft>
                      </a:pPr>
                      <a:r>
                        <a:rPr lang="zh-CN" sz="1400" kern="100" dirty="0">
                          <a:effectLst/>
                        </a:rPr>
                        <a:t>试点院校上报缺额计划和录取结果，并公布院校缺额计划</a:t>
                      </a:r>
                      <a:endParaRPr lang="zh-CN" sz="1400" kern="100" dirty="0">
                        <a:effectLst/>
                        <a:latin typeface="Times New Roman" panose="02020603050405020304" pitchFamily="18" charset="0"/>
                        <a:ea typeface="宋体" panose="02010600030101010101" pitchFamily="2" charset="-122"/>
                      </a:endParaRPr>
                    </a:p>
                  </a:txBody>
                  <a:tcPr marL="56998" marR="56998" marT="0" marB="0" anchor="ctr"/>
                </a:tc>
                <a:extLst>
                  <a:ext uri="{0D108BD9-81ED-4DB2-BD59-A6C34878D82A}">
                    <a16:rowId xmlns:a16="http://schemas.microsoft.com/office/drawing/2014/main" xmlns="" val="10852050"/>
                  </a:ext>
                </a:extLst>
              </a:tr>
              <a:tr h="662657">
                <a:tc>
                  <a:txBody>
                    <a:bodyPr/>
                    <a:lstStyle/>
                    <a:p>
                      <a:pPr indent="14605" algn="just">
                        <a:lnSpc>
                          <a:spcPts val="2000"/>
                        </a:lnSpc>
                        <a:spcAft>
                          <a:spcPts val="0"/>
                        </a:spcAft>
                      </a:pPr>
                      <a:r>
                        <a:rPr lang="en-US" sz="1400" kern="100">
                          <a:effectLst/>
                        </a:rPr>
                        <a:t>2018</a:t>
                      </a:r>
                      <a:r>
                        <a:rPr lang="zh-CN" sz="1400" kern="100">
                          <a:effectLst/>
                        </a:rPr>
                        <a:t>年</a:t>
                      </a:r>
                      <a:r>
                        <a:rPr lang="en-US" sz="1400" kern="100" spc="-10">
                          <a:effectLst/>
                        </a:rPr>
                        <a:t>4</a:t>
                      </a:r>
                      <a:r>
                        <a:rPr lang="zh-CN" sz="1400" kern="100">
                          <a:effectLst/>
                        </a:rPr>
                        <a:t>月</a:t>
                      </a:r>
                      <a:r>
                        <a:rPr lang="en-US" sz="1400" kern="100" spc="-10">
                          <a:effectLst/>
                        </a:rPr>
                        <a:t>9</a:t>
                      </a:r>
                      <a:r>
                        <a:rPr lang="zh-CN" sz="1400" kern="100">
                          <a:effectLst/>
                        </a:rPr>
                        <a:t>日至</a:t>
                      </a:r>
                      <a:r>
                        <a:rPr lang="en-US" sz="1400" kern="100">
                          <a:effectLst/>
                        </a:rPr>
                        <a:t>10</a:t>
                      </a:r>
                      <a:r>
                        <a:rPr lang="zh-CN" sz="1400" kern="100">
                          <a:effectLst/>
                        </a:rPr>
                        <a:t>日</a:t>
                      </a:r>
                      <a:endParaRPr lang="zh-CN" sz="1400" kern="100">
                        <a:effectLst/>
                        <a:latin typeface="Times New Roman" panose="02020603050405020304" pitchFamily="18" charset="0"/>
                        <a:ea typeface="宋体" panose="02010600030101010101" pitchFamily="2" charset="-122"/>
                      </a:endParaRPr>
                    </a:p>
                  </a:txBody>
                  <a:tcPr marL="56998" marR="56998" marT="0" marB="0" anchor="ctr"/>
                </a:tc>
                <a:tc>
                  <a:txBody>
                    <a:bodyPr/>
                    <a:lstStyle/>
                    <a:p>
                      <a:pPr algn="just">
                        <a:lnSpc>
                          <a:spcPts val="2000"/>
                        </a:lnSpc>
                        <a:spcAft>
                          <a:spcPts val="0"/>
                        </a:spcAft>
                      </a:pPr>
                      <a:r>
                        <a:rPr lang="en-US" sz="1400" kern="100" dirty="0">
                          <a:effectLst/>
                        </a:rPr>
                        <a:t>9</a:t>
                      </a:r>
                      <a:r>
                        <a:rPr lang="zh-CN" sz="1400" kern="100" dirty="0">
                          <a:effectLst/>
                        </a:rPr>
                        <a:t>日上午考生通过“上海招考热线”网站查询院校缺额计划，</a:t>
                      </a:r>
                    </a:p>
                    <a:p>
                      <a:pPr algn="just">
                        <a:lnSpc>
                          <a:spcPts val="2000"/>
                        </a:lnSpc>
                        <a:spcAft>
                          <a:spcPts val="0"/>
                        </a:spcAft>
                      </a:pPr>
                      <a:r>
                        <a:rPr lang="en-US" sz="1400" kern="100" dirty="0">
                          <a:effectLst/>
                        </a:rPr>
                        <a:t>9</a:t>
                      </a:r>
                      <a:r>
                        <a:rPr lang="zh-CN" sz="1400" kern="100" dirty="0">
                          <a:effectLst/>
                        </a:rPr>
                        <a:t>日</a:t>
                      </a:r>
                      <a:r>
                        <a:rPr lang="en-US" sz="1400" kern="100" dirty="0">
                          <a:effectLst/>
                        </a:rPr>
                        <a:t>15:00-10</a:t>
                      </a:r>
                      <a:r>
                        <a:rPr lang="zh-CN" sz="1400" kern="100" dirty="0">
                          <a:effectLst/>
                        </a:rPr>
                        <a:t>日</a:t>
                      </a:r>
                      <a:r>
                        <a:rPr lang="en-US" sz="1400" kern="100" dirty="0">
                          <a:effectLst/>
                        </a:rPr>
                        <a:t>13:00</a:t>
                      </a:r>
                      <a:r>
                        <a:rPr lang="zh-CN" sz="1400" kern="100" dirty="0">
                          <a:effectLst/>
                        </a:rPr>
                        <a:t>未录取考生网上填报征求志愿</a:t>
                      </a:r>
                      <a:endParaRPr lang="zh-CN" sz="1400" kern="100" dirty="0">
                        <a:effectLst/>
                        <a:latin typeface="Times New Roman" panose="02020603050405020304" pitchFamily="18" charset="0"/>
                        <a:ea typeface="宋体" panose="02010600030101010101" pitchFamily="2" charset="-122"/>
                      </a:endParaRPr>
                    </a:p>
                  </a:txBody>
                  <a:tcPr marL="56998" marR="56998" marT="0" marB="0" anchor="ctr"/>
                </a:tc>
                <a:extLst>
                  <a:ext uri="{0D108BD9-81ED-4DB2-BD59-A6C34878D82A}">
                    <a16:rowId xmlns:a16="http://schemas.microsoft.com/office/drawing/2014/main" xmlns="" val="1040062678"/>
                  </a:ext>
                </a:extLst>
              </a:tr>
              <a:tr h="273803">
                <a:tc>
                  <a:txBody>
                    <a:bodyPr/>
                    <a:lstStyle/>
                    <a:p>
                      <a:pPr indent="14605" algn="just">
                        <a:lnSpc>
                          <a:spcPts val="2000"/>
                        </a:lnSpc>
                        <a:spcAft>
                          <a:spcPts val="0"/>
                        </a:spcAft>
                      </a:pPr>
                      <a:r>
                        <a:rPr lang="en-US" sz="1400" kern="100" dirty="0">
                          <a:effectLst/>
                        </a:rPr>
                        <a:t>2018</a:t>
                      </a:r>
                      <a:r>
                        <a:rPr lang="zh-CN" sz="1400" kern="100" dirty="0">
                          <a:effectLst/>
                        </a:rPr>
                        <a:t>年</a:t>
                      </a:r>
                      <a:r>
                        <a:rPr lang="en-US" sz="1400" kern="100" spc="-10" dirty="0">
                          <a:effectLst/>
                        </a:rPr>
                        <a:t>4</a:t>
                      </a:r>
                      <a:r>
                        <a:rPr lang="zh-CN" sz="1400" kern="100" dirty="0">
                          <a:effectLst/>
                        </a:rPr>
                        <a:t>月</a:t>
                      </a:r>
                      <a:r>
                        <a:rPr lang="en-US" sz="1400" kern="100" spc="-10" dirty="0">
                          <a:effectLst/>
                        </a:rPr>
                        <a:t>11</a:t>
                      </a:r>
                      <a:r>
                        <a:rPr lang="zh-CN" sz="1400" kern="100" dirty="0">
                          <a:effectLst/>
                        </a:rPr>
                        <a:t>日</a:t>
                      </a:r>
                      <a:endParaRPr lang="zh-CN" sz="1400" kern="100" dirty="0">
                        <a:effectLst/>
                        <a:latin typeface="Times New Roman" panose="02020603050405020304" pitchFamily="18" charset="0"/>
                        <a:ea typeface="宋体" panose="02010600030101010101" pitchFamily="2" charset="-122"/>
                      </a:endParaRPr>
                    </a:p>
                  </a:txBody>
                  <a:tcPr marL="56998" marR="56998" marT="0" marB="0" anchor="ctr"/>
                </a:tc>
                <a:tc>
                  <a:txBody>
                    <a:bodyPr/>
                    <a:lstStyle/>
                    <a:p>
                      <a:pPr algn="just">
                        <a:lnSpc>
                          <a:spcPts val="2000"/>
                        </a:lnSpc>
                        <a:spcAft>
                          <a:spcPts val="0"/>
                        </a:spcAft>
                      </a:pPr>
                      <a:r>
                        <a:rPr lang="en-US" sz="1400" kern="100" dirty="0">
                          <a:effectLst/>
                        </a:rPr>
                        <a:t>11</a:t>
                      </a:r>
                      <a:r>
                        <a:rPr lang="zh-CN" sz="1400" kern="100" dirty="0">
                          <a:effectLst/>
                        </a:rPr>
                        <a:t>日</a:t>
                      </a:r>
                      <a:r>
                        <a:rPr lang="en-US" sz="1400" kern="100" dirty="0">
                          <a:effectLst/>
                        </a:rPr>
                        <a:t>9:00-13:00</a:t>
                      </a:r>
                      <a:r>
                        <a:rPr lang="zh-CN" sz="1400" kern="100" dirty="0">
                          <a:effectLst/>
                        </a:rPr>
                        <a:t>试点院校进行征求志愿录取</a:t>
                      </a:r>
                      <a:endParaRPr lang="zh-CN" sz="1400" kern="100" dirty="0">
                        <a:effectLst/>
                        <a:latin typeface="Times New Roman" panose="02020603050405020304" pitchFamily="18" charset="0"/>
                        <a:ea typeface="宋体" panose="02010600030101010101" pitchFamily="2" charset="-122"/>
                      </a:endParaRPr>
                    </a:p>
                  </a:txBody>
                  <a:tcPr marL="56998" marR="56998" marT="0" marB="0" anchor="ctr"/>
                </a:tc>
                <a:extLst>
                  <a:ext uri="{0D108BD9-81ED-4DB2-BD59-A6C34878D82A}">
                    <a16:rowId xmlns:a16="http://schemas.microsoft.com/office/drawing/2014/main" xmlns="" val="1320347664"/>
                  </a:ext>
                </a:extLst>
              </a:tr>
              <a:tr h="273803">
                <a:tc>
                  <a:txBody>
                    <a:bodyPr/>
                    <a:lstStyle/>
                    <a:p>
                      <a:pPr indent="14605" algn="just">
                        <a:lnSpc>
                          <a:spcPts val="2000"/>
                        </a:lnSpc>
                        <a:spcAft>
                          <a:spcPts val="0"/>
                        </a:spcAft>
                      </a:pPr>
                      <a:r>
                        <a:rPr lang="en-US" sz="1400" kern="100">
                          <a:effectLst/>
                        </a:rPr>
                        <a:t>2018</a:t>
                      </a:r>
                      <a:r>
                        <a:rPr lang="zh-CN" sz="1400" kern="100">
                          <a:effectLst/>
                        </a:rPr>
                        <a:t>年</a:t>
                      </a:r>
                      <a:r>
                        <a:rPr lang="en-US" sz="1400" kern="100" spc="-10">
                          <a:effectLst/>
                        </a:rPr>
                        <a:t>4</a:t>
                      </a:r>
                      <a:r>
                        <a:rPr lang="zh-CN" sz="1400" kern="100">
                          <a:effectLst/>
                        </a:rPr>
                        <a:t>月</a:t>
                      </a:r>
                      <a:r>
                        <a:rPr lang="en-US" sz="1400" kern="100" spc="-10">
                          <a:effectLst/>
                        </a:rPr>
                        <a:t>12</a:t>
                      </a:r>
                      <a:r>
                        <a:rPr lang="zh-CN" sz="1400" kern="100">
                          <a:effectLst/>
                        </a:rPr>
                        <a:t>至</a:t>
                      </a:r>
                      <a:r>
                        <a:rPr lang="en-US" sz="1400" kern="100" spc="-10">
                          <a:effectLst/>
                        </a:rPr>
                        <a:t>4</a:t>
                      </a:r>
                      <a:r>
                        <a:rPr lang="zh-CN" sz="1400" kern="100">
                          <a:effectLst/>
                        </a:rPr>
                        <a:t>月</a:t>
                      </a:r>
                      <a:r>
                        <a:rPr lang="en-US" sz="1400" kern="100" spc="-10">
                          <a:effectLst/>
                        </a:rPr>
                        <a:t>18</a:t>
                      </a:r>
                      <a:r>
                        <a:rPr lang="zh-CN" sz="1400" kern="100">
                          <a:effectLst/>
                        </a:rPr>
                        <a:t>日</a:t>
                      </a:r>
                      <a:endParaRPr lang="zh-CN" sz="1400" kern="100">
                        <a:effectLst/>
                        <a:latin typeface="Times New Roman" panose="02020603050405020304" pitchFamily="18" charset="0"/>
                        <a:ea typeface="宋体" panose="02010600030101010101" pitchFamily="2" charset="-122"/>
                      </a:endParaRPr>
                    </a:p>
                  </a:txBody>
                  <a:tcPr marL="56998" marR="56998" marT="0" marB="0" anchor="ctr"/>
                </a:tc>
                <a:tc>
                  <a:txBody>
                    <a:bodyPr/>
                    <a:lstStyle/>
                    <a:p>
                      <a:pPr algn="just">
                        <a:lnSpc>
                          <a:spcPts val="2000"/>
                        </a:lnSpc>
                        <a:spcAft>
                          <a:spcPts val="0"/>
                        </a:spcAft>
                      </a:pPr>
                      <a:r>
                        <a:rPr lang="zh-CN" sz="1400" kern="100">
                          <a:effectLst/>
                        </a:rPr>
                        <a:t>公示拟录取名单（学校网站）</a:t>
                      </a:r>
                      <a:endParaRPr lang="zh-CN" sz="1400" kern="100">
                        <a:effectLst/>
                        <a:latin typeface="Times New Roman" panose="02020603050405020304" pitchFamily="18" charset="0"/>
                        <a:ea typeface="宋体" panose="02010600030101010101" pitchFamily="2" charset="-122"/>
                      </a:endParaRPr>
                    </a:p>
                  </a:txBody>
                  <a:tcPr marL="56998" marR="56998" marT="0" marB="0" anchor="ctr"/>
                </a:tc>
                <a:extLst>
                  <a:ext uri="{0D108BD9-81ED-4DB2-BD59-A6C34878D82A}">
                    <a16:rowId xmlns:a16="http://schemas.microsoft.com/office/drawing/2014/main" xmlns="" val="732618053"/>
                  </a:ext>
                </a:extLst>
              </a:tr>
              <a:tr h="273803">
                <a:tc>
                  <a:txBody>
                    <a:bodyPr/>
                    <a:lstStyle/>
                    <a:p>
                      <a:pPr indent="14605" algn="just">
                        <a:lnSpc>
                          <a:spcPts val="2000"/>
                        </a:lnSpc>
                        <a:spcAft>
                          <a:spcPts val="0"/>
                        </a:spcAft>
                      </a:pPr>
                      <a:r>
                        <a:rPr lang="en-US" sz="1400" kern="100">
                          <a:effectLst/>
                        </a:rPr>
                        <a:t>2018</a:t>
                      </a:r>
                      <a:r>
                        <a:rPr lang="zh-CN" sz="1400" kern="100">
                          <a:effectLst/>
                        </a:rPr>
                        <a:t>年</a:t>
                      </a:r>
                      <a:r>
                        <a:rPr lang="en-US" sz="1400" kern="100" spc="-10">
                          <a:effectLst/>
                        </a:rPr>
                        <a:t>4</a:t>
                      </a:r>
                      <a:r>
                        <a:rPr lang="zh-CN" sz="1400" kern="100" spc="-10">
                          <a:effectLst/>
                        </a:rPr>
                        <a:t>月</a:t>
                      </a:r>
                      <a:r>
                        <a:rPr lang="en-US" sz="1400" kern="100" spc="-10">
                          <a:effectLst/>
                        </a:rPr>
                        <a:t>20</a:t>
                      </a:r>
                      <a:r>
                        <a:rPr lang="zh-CN" sz="1400" kern="100" spc="-10">
                          <a:effectLst/>
                        </a:rPr>
                        <a:t>日前</a:t>
                      </a:r>
                      <a:endParaRPr lang="zh-CN" sz="1400" kern="100">
                        <a:effectLst/>
                        <a:latin typeface="Times New Roman" panose="02020603050405020304" pitchFamily="18" charset="0"/>
                        <a:ea typeface="宋体" panose="02010600030101010101" pitchFamily="2" charset="-122"/>
                      </a:endParaRPr>
                    </a:p>
                  </a:txBody>
                  <a:tcPr marL="56998" marR="56998" marT="0" marB="0" anchor="ctr"/>
                </a:tc>
                <a:tc>
                  <a:txBody>
                    <a:bodyPr/>
                    <a:lstStyle/>
                    <a:p>
                      <a:pPr algn="just">
                        <a:lnSpc>
                          <a:spcPts val="2000"/>
                        </a:lnSpc>
                        <a:spcAft>
                          <a:spcPts val="0"/>
                        </a:spcAft>
                      </a:pPr>
                      <a:r>
                        <a:rPr lang="zh-CN" sz="1400" kern="100" dirty="0">
                          <a:effectLst/>
                        </a:rPr>
                        <a:t>发放录取通知书，上报新生录取数据</a:t>
                      </a:r>
                      <a:endParaRPr lang="zh-CN" sz="1400" kern="100" dirty="0">
                        <a:effectLst/>
                        <a:latin typeface="Times New Roman" panose="02020603050405020304" pitchFamily="18" charset="0"/>
                        <a:ea typeface="宋体" panose="02010600030101010101" pitchFamily="2" charset="-122"/>
                      </a:endParaRPr>
                    </a:p>
                  </a:txBody>
                  <a:tcPr marL="56998" marR="56998" marT="0" marB="0" anchor="ctr"/>
                </a:tc>
                <a:extLst>
                  <a:ext uri="{0D108BD9-81ED-4DB2-BD59-A6C34878D82A}">
                    <a16:rowId xmlns:a16="http://schemas.microsoft.com/office/drawing/2014/main" xmlns="" val="470204636"/>
                  </a:ext>
                </a:extLst>
              </a:tr>
              <a:tr h="273803">
                <a:tc>
                  <a:txBody>
                    <a:bodyPr/>
                    <a:lstStyle/>
                    <a:p>
                      <a:pPr indent="14605" algn="just">
                        <a:lnSpc>
                          <a:spcPts val="2000"/>
                        </a:lnSpc>
                        <a:spcAft>
                          <a:spcPts val="0"/>
                        </a:spcAft>
                      </a:pPr>
                      <a:r>
                        <a:rPr lang="en-US" sz="1400" kern="100">
                          <a:effectLst/>
                        </a:rPr>
                        <a:t>2018</a:t>
                      </a:r>
                      <a:r>
                        <a:rPr lang="zh-CN" sz="1400" kern="100">
                          <a:effectLst/>
                        </a:rPr>
                        <a:t>年</a:t>
                      </a:r>
                      <a:r>
                        <a:rPr lang="en-US" sz="1400" kern="100" spc="-10">
                          <a:effectLst/>
                        </a:rPr>
                        <a:t>4</a:t>
                      </a:r>
                      <a:r>
                        <a:rPr lang="zh-CN" sz="1400" kern="100">
                          <a:effectLst/>
                        </a:rPr>
                        <a:t>月</a:t>
                      </a:r>
                      <a:r>
                        <a:rPr lang="en-US" sz="1400" kern="100" spc="-10">
                          <a:effectLst/>
                        </a:rPr>
                        <a:t>30</a:t>
                      </a:r>
                      <a:r>
                        <a:rPr lang="zh-CN" sz="1400" kern="100">
                          <a:effectLst/>
                        </a:rPr>
                        <a:t>日前</a:t>
                      </a:r>
                      <a:endParaRPr lang="zh-CN" sz="1400" kern="100">
                        <a:effectLst/>
                        <a:latin typeface="Times New Roman" panose="02020603050405020304" pitchFamily="18" charset="0"/>
                        <a:ea typeface="宋体" panose="02010600030101010101" pitchFamily="2" charset="-122"/>
                      </a:endParaRPr>
                    </a:p>
                  </a:txBody>
                  <a:tcPr marL="56998" marR="56998" marT="0" marB="0" anchor="ctr"/>
                </a:tc>
                <a:tc>
                  <a:txBody>
                    <a:bodyPr/>
                    <a:lstStyle/>
                    <a:p>
                      <a:pPr algn="just">
                        <a:lnSpc>
                          <a:spcPts val="2000"/>
                        </a:lnSpc>
                        <a:spcAft>
                          <a:spcPts val="0"/>
                        </a:spcAft>
                      </a:pPr>
                      <a:r>
                        <a:rPr lang="zh-CN" sz="1400" kern="100" dirty="0">
                          <a:effectLst/>
                        </a:rPr>
                        <a:t>新生报到（具体报到时间由各招生院校自定）</a:t>
                      </a:r>
                      <a:endParaRPr lang="zh-CN" sz="1400" kern="100" dirty="0">
                        <a:effectLst/>
                        <a:latin typeface="Times New Roman" panose="02020603050405020304" pitchFamily="18" charset="0"/>
                        <a:ea typeface="宋体" panose="02010600030101010101" pitchFamily="2" charset="-122"/>
                      </a:endParaRPr>
                    </a:p>
                  </a:txBody>
                  <a:tcPr marL="56998" marR="56998" marT="0" marB="0" anchor="ctr"/>
                </a:tc>
                <a:extLst>
                  <a:ext uri="{0D108BD9-81ED-4DB2-BD59-A6C34878D82A}">
                    <a16:rowId xmlns:a16="http://schemas.microsoft.com/office/drawing/2014/main" xmlns="" val="1900796893"/>
                  </a:ext>
                </a:extLst>
              </a:tr>
              <a:tr h="273803">
                <a:tc>
                  <a:txBody>
                    <a:bodyPr/>
                    <a:lstStyle/>
                    <a:p>
                      <a:pPr indent="14605" algn="just">
                        <a:lnSpc>
                          <a:spcPts val="2000"/>
                        </a:lnSpc>
                        <a:spcAft>
                          <a:spcPts val="0"/>
                        </a:spcAft>
                      </a:pPr>
                      <a:r>
                        <a:rPr lang="en-US" sz="1400" kern="100">
                          <a:effectLst/>
                        </a:rPr>
                        <a:t>2018</a:t>
                      </a:r>
                      <a:r>
                        <a:rPr lang="zh-CN" sz="1400" kern="100">
                          <a:effectLst/>
                        </a:rPr>
                        <a:t>年</a:t>
                      </a:r>
                      <a:r>
                        <a:rPr lang="en-US" sz="1400" kern="100">
                          <a:effectLst/>
                        </a:rPr>
                        <a:t>5</a:t>
                      </a:r>
                      <a:r>
                        <a:rPr lang="zh-CN" sz="1400" kern="100">
                          <a:effectLst/>
                        </a:rPr>
                        <a:t>月至</a:t>
                      </a:r>
                      <a:r>
                        <a:rPr lang="en-US" sz="1400" kern="100">
                          <a:effectLst/>
                        </a:rPr>
                        <a:t>6</a:t>
                      </a:r>
                      <a:r>
                        <a:rPr lang="zh-CN" sz="1400" kern="100">
                          <a:effectLst/>
                        </a:rPr>
                        <a:t>月</a:t>
                      </a:r>
                      <a:endParaRPr lang="zh-CN" sz="1400" kern="100">
                        <a:effectLst/>
                        <a:latin typeface="Times New Roman" panose="02020603050405020304" pitchFamily="18" charset="0"/>
                        <a:ea typeface="宋体" panose="02010600030101010101" pitchFamily="2" charset="-122"/>
                      </a:endParaRPr>
                    </a:p>
                  </a:txBody>
                  <a:tcPr marL="56998" marR="56998" marT="0" marB="0" anchor="ctr"/>
                </a:tc>
                <a:tc>
                  <a:txBody>
                    <a:bodyPr/>
                    <a:lstStyle/>
                    <a:p>
                      <a:pPr algn="just">
                        <a:lnSpc>
                          <a:spcPts val="2000"/>
                        </a:lnSpc>
                        <a:spcAft>
                          <a:spcPts val="0"/>
                        </a:spcAft>
                      </a:pPr>
                      <a:r>
                        <a:rPr lang="zh-CN" sz="1400" kern="100" dirty="0">
                          <a:effectLst/>
                        </a:rPr>
                        <a:t>试点院校可在可录取新生中进行入校教育</a:t>
                      </a:r>
                      <a:endParaRPr lang="zh-CN" sz="1400" kern="100" dirty="0">
                        <a:effectLst/>
                        <a:latin typeface="Times New Roman" panose="02020603050405020304" pitchFamily="18" charset="0"/>
                        <a:ea typeface="宋体" panose="02010600030101010101" pitchFamily="2" charset="-122"/>
                      </a:endParaRPr>
                    </a:p>
                  </a:txBody>
                  <a:tcPr marL="56998" marR="56998" marT="0" marB="0" anchor="ctr"/>
                </a:tc>
                <a:extLst>
                  <a:ext uri="{0D108BD9-81ED-4DB2-BD59-A6C34878D82A}">
                    <a16:rowId xmlns:a16="http://schemas.microsoft.com/office/drawing/2014/main" xmlns="" val="1481320126"/>
                  </a:ext>
                </a:extLst>
              </a:tr>
              <a:tr h="273803">
                <a:tc>
                  <a:txBody>
                    <a:bodyPr/>
                    <a:lstStyle/>
                    <a:p>
                      <a:pPr indent="14605" algn="just">
                        <a:lnSpc>
                          <a:spcPts val="2000"/>
                        </a:lnSpc>
                        <a:spcAft>
                          <a:spcPts val="0"/>
                        </a:spcAft>
                      </a:pPr>
                      <a:r>
                        <a:rPr lang="en-US" sz="1400" kern="100">
                          <a:effectLst/>
                        </a:rPr>
                        <a:t>2018</a:t>
                      </a:r>
                      <a:r>
                        <a:rPr lang="zh-CN" sz="1400" kern="100">
                          <a:effectLst/>
                        </a:rPr>
                        <a:t>年</a:t>
                      </a:r>
                      <a:r>
                        <a:rPr lang="en-US" sz="1400" kern="100">
                          <a:effectLst/>
                        </a:rPr>
                        <a:t>9</a:t>
                      </a:r>
                      <a:r>
                        <a:rPr lang="zh-CN" sz="1400" kern="100">
                          <a:effectLst/>
                        </a:rPr>
                        <a:t>月</a:t>
                      </a:r>
                      <a:endParaRPr lang="zh-CN" sz="1400" kern="100">
                        <a:effectLst/>
                        <a:latin typeface="Times New Roman" panose="02020603050405020304" pitchFamily="18" charset="0"/>
                        <a:ea typeface="宋体" panose="02010600030101010101" pitchFamily="2" charset="-122"/>
                      </a:endParaRPr>
                    </a:p>
                  </a:txBody>
                  <a:tcPr marL="56998" marR="56998" marT="0" marB="0" anchor="ctr"/>
                </a:tc>
                <a:tc>
                  <a:txBody>
                    <a:bodyPr/>
                    <a:lstStyle/>
                    <a:p>
                      <a:pPr algn="just">
                        <a:lnSpc>
                          <a:spcPts val="2000"/>
                        </a:lnSpc>
                        <a:spcAft>
                          <a:spcPts val="0"/>
                        </a:spcAft>
                      </a:pPr>
                      <a:r>
                        <a:rPr lang="zh-CN" sz="1400" kern="100" dirty="0">
                          <a:effectLst/>
                        </a:rPr>
                        <a:t>新生正式入学</a:t>
                      </a:r>
                      <a:endParaRPr lang="zh-CN" sz="1400" kern="100" dirty="0">
                        <a:effectLst/>
                        <a:latin typeface="Times New Roman" panose="02020603050405020304" pitchFamily="18" charset="0"/>
                        <a:ea typeface="宋体" panose="02010600030101010101" pitchFamily="2" charset="-122"/>
                      </a:endParaRPr>
                    </a:p>
                  </a:txBody>
                  <a:tcPr marL="56998" marR="56998" marT="0" marB="0" anchor="ctr"/>
                </a:tc>
                <a:extLst>
                  <a:ext uri="{0D108BD9-81ED-4DB2-BD59-A6C34878D82A}">
                    <a16:rowId xmlns:a16="http://schemas.microsoft.com/office/drawing/2014/main" xmlns="" val="2359042923"/>
                  </a:ext>
                </a:extLst>
              </a:tr>
            </a:tbl>
          </a:graphicData>
        </a:graphic>
      </p:graphicFrame>
      <p:sp>
        <p:nvSpPr>
          <p:cNvPr id="26627" name="TextBox 8">
            <a:extLst>
              <a:ext uri="{FF2B5EF4-FFF2-40B4-BE49-F238E27FC236}">
                <a16:creationId xmlns:a16="http://schemas.microsoft.com/office/drawing/2014/main" xmlns="" id="{F92650CF-A292-4FA9-BEB3-AD5BE2946E5F}"/>
              </a:ext>
            </a:extLst>
          </p:cNvPr>
          <p:cNvSpPr txBox="1">
            <a:spLocks noChangeArrowheads="1"/>
          </p:cNvSpPr>
          <p:nvPr/>
        </p:nvSpPr>
        <p:spPr bwMode="auto">
          <a:xfrm>
            <a:off x="825500" y="217488"/>
            <a:ext cx="630078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3200">
                <a:solidFill>
                  <a:srgbClr val="5F5E5C"/>
                </a:solidFill>
                <a:latin typeface="华康俪金黑W8(P)"/>
                <a:ea typeface="华康俪金黑W8(P)"/>
                <a:cs typeface="华康俪金黑W8(P)"/>
              </a:rPr>
              <a:t>自主招生改革试点工作日程</a:t>
            </a:r>
          </a:p>
        </p:txBody>
      </p:sp>
    </p:spTree>
    <p:extLst>
      <p:ext uri="{BB962C8B-B14F-4D97-AF65-F5344CB8AC3E}">
        <p14:creationId xmlns:p14="http://schemas.microsoft.com/office/powerpoint/2010/main" xmlns="" val="32945750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8">
            <a:extLst>
              <a:ext uri="{FF2B5EF4-FFF2-40B4-BE49-F238E27FC236}">
                <a16:creationId xmlns:a16="http://schemas.microsoft.com/office/drawing/2014/main" xmlns="" id="{30A2FDDE-AF5A-474F-9299-3DAE6CC326C3}"/>
              </a:ext>
            </a:extLst>
          </p:cNvPr>
          <p:cNvSpPr txBox="1">
            <a:spLocks noChangeArrowheads="1"/>
          </p:cNvSpPr>
          <p:nvPr/>
        </p:nvSpPr>
        <p:spPr bwMode="auto">
          <a:xfrm>
            <a:off x="825500" y="217488"/>
            <a:ext cx="630078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3200">
                <a:solidFill>
                  <a:srgbClr val="5F5E5C"/>
                </a:solidFill>
                <a:latin typeface="华康俪金黑W8(P)"/>
                <a:ea typeface="华康俪金黑W8(P)"/>
                <a:cs typeface="华康俪金黑W8(P)"/>
              </a:rPr>
              <a:t>系统开放时间</a:t>
            </a:r>
          </a:p>
        </p:txBody>
      </p:sp>
      <p:sp>
        <p:nvSpPr>
          <p:cNvPr id="24579" name="矩形 3">
            <a:extLst>
              <a:ext uri="{FF2B5EF4-FFF2-40B4-BE49-F238E27FC236}">
                <a16:creationId xmlns:a16="http://schemas.microsoft.com/office/drawing/2014/main" xmlns="" id="{19655FF0-A552-479B-BFFD-85260CEBA30D}"/>
              </a:ext>
            </a:extLst>
          </p:cNvPr>
          <p:cNvSpPr>
            <a:spLocks noChangeArrowheads="1"/>
          </p:cNvSpPr>
          <p:nvPr/>
        </p:nvSpPr>
        <p:spPr bwMode="auto">
          <a:xfrm>
            <a:off x="717550" y="1266825"/>
            <a:ext cx="10634663" cy="4354513"/>
          </a:xfrm>
          <a:prstGeom prst="rect">
            <a:avLst/>
          </a:prstGeom>
          <a:noFill/>
          <a:ln w="9525">
            <a:noFill/>
            <a:miter lim="800000"/>
            <a:headEnd/>
            <a:tailEnd/>
          </a:ln>
        </p:spPr>
        <p:txBody>
          <a:bodyPr>
            <a:spAutoFit/>
          </a:bodyPr>
          <a:lstStyle/>
          <a:p>
            <a:pPr marL="342900" indent="-342900" algn="just">
              <a:lnSpc>
                <a:spcPct val="150000"/>
              </a:lnSpc>
              <a:buFont typeface="Wingdings" pitchFamily="2" charset="2"/>
              <a:buChar char="u"/>
              <a:defRPr/>
            </a:pPr>
            <a:r>
              <a:rPr lang="en-US" altLang="zh-CN" sz="2000" b="1" dirty="0">
                <a:latin typeface="微软雅黑" pitchFamily="34" charset="-122"/>
                <a:ea typeface="微软雅黑" pitchFamily="34" charset="-122"/>
              </a:rPr>
              <a:t>2017-2018</a:t>
            </a:r>
            <a:r>
              <a:rPr lang="zh-CN" altLang="en-US" sz="2000" b="1" dirty="0">
                <a:latin typeface="微软雅黑" pitchFamily="34" charset="-122"/>
                <a:ea typeface="微软雅黑" pitchFamily="34" charset="-122"/>
              </a:rPr>
              <a:t>学年第二学期系统各阶段开放时间（根据高考时间进行即时调整）</a:t>
            </a:r>
            <a:endParaRPr lang="en-US" altLang="zh-CN" sz="1000" dirty="0">
              <a:solidFill>
                <a:srgbClr val="FF0000"/>
              </a:solidFill>
              <a:latin typeface="微软雅黑" pitchFamily="34" charset="-122"/>
              <a:ea typeface="微软雅黑" pitchFamily="34" charset="-122"/>
            </a:endParaRPr>
          </a:p>
          <a:p>
            <a:pPr marL="342900" indent="-342900" algn="just">
              <a:lnSpc>
                <a:spcPct val="200000"/>
              </a:lnSpc>
              <a:buFont typeface="Wingdings" pitchFamily="2" charset="2"/>
              <a:buChar char="ü"/>
              <a:defRPr/>
            </a:pPr>
            <a:r>
              <a:rPr lang="zh-CN" altLang="en-US" sz="1900" dirty="0">
                <a:latin typeface="微软雅黑" pitchFamily="34" charset="-122"/>
                <a:ea typeface="微软雅黑" pitchFamily="34" charset="-122"/>
              </a:rPr>
              <a:t>数据填报阶段：</a:t>
            </a:r>
            <a:r>
              <a:rPr lang="en-US" altLang="zh-CN" sz="1900" dirty="0">
                <a:latin typeface="微软雅黑" pitchFamily="34" charset="-122"/>
                <a:ea typeface="微软雅黑" pitchFamily="34" charset="-122"/>
              </a:rPr>
              <a:t> 2018/2/23-2018/4/8</a:t>
            </a:r>
          </a:p>
          <a:p>
            <a:pPr marL="342900" indent="-342900" algn="just">
              <a:lnSpc>
                <a:spcPct val="200000"/>
              </a:lnSpc>
              <a:buFont typeface="Wingdings" pitchFamily="2" charset="2"/>
              <a:buChar char="ü"/>
              <a:defRPr/>
            </a:pPr>
            <a:r>
              <a:rPr lang="zh-CN" altLang="en-US" sz="1900" dirty="0">
                <a:latin typeface="微软雅黑" pitchFamily="34" charset="-122"/>
                <a:ea typeface="微软雅黑" pitchFamily="34" charset="-122"/>
              </a:rPr>
              <a:t>填报关闭（数据处理）阶段：</a:t>
            </a:r>
            <a:r>
              <a:rPr lang="en-US" altLang="zh-CN" sz="1900" dirty="0">
                <a:latin typeface="微软雅黑" pitchFamily="34" charset="-122"/>
                <a:ea typeface="微软雅黑" pitchFamily="34" charset="-122"/>
              </a:rPr>
              <a:t> 2018/4/9-2018/4/15</a:t>
            </a:r>
          </a:p>
          <a:p>
            <a:pPr marL="342900" indent="-342900" algn="just">
              <a:lnSpc>
                <a:spcPct val="200000"/>
              </a:lnSpc>
              <a:buFont typeface="Wingdings" pitchFamily="2" charset="2"/>
              <a:buChar char="ü"/>
              <a:defRPr/>
            </a:pPr>
            <a:r>
              <a:rPr lang="zh-CN" altLang="en-US" sz="1900" dirty="0">
                <a:latin typeface="微软雅黑" pitchFamily="34" charset="-122"/>
                <a:ea typeface="微软雅黑" pitchFamily="34" charset="-122"/>
              </a:rPr>
              <a:t>学生确认阶段：</a:t>
            </a:r>
            <a:r>
              <a:rPr lang="en-US" altLang="zh-CN" sz="1900" dirty="0">
                <a:latin typeface="微软雅黑" pitchFamily="34" charset="-122"/>
                <a:ea typeface="微软雅黑" pitchFamily="34" charset="-122"/>
              </a:rPr>
              <a:t> 2018/4/16-2018/5/6</a:t>
            </a:r>
          </a:p>
          <a:p>
            <a:pPr marL="342900" indent="-342900" algn="just">
              <a:lnSpc>
                <a:spcPct val="200000"/>
              </a:lnSpc>
              <a:buFont typeface="Wingdings" pitchFamily="2" charset="2"/>
              <a:buChar char="ü"/>
              <a:defRPr/>
            </a:pPr>
            <a:r>
              <a:rPr lang="zh-CN" altLang="en-US" sz="1900" dirty="0">
                <a:latin typeface="微软雅黑" pitchFamily="34" charset="-122"/>
                <a:ea typeface="微软雅黑" pitchFamily="34" charset="-122"/>
              </a:rPr>
              <a:t>公示阶段：</a:t>
            </a:r>
            <a:r>
              <a:rPr lang="en-US" altLang="zh-CN" sz="1900" dirty="0">
                <a:latin typeface="微软雅黑" pitchFamily="34" charset="-122"/>
                <a:ea typeface="微软雅黑" pitchFamily="34" charset="-122"/>
              </a:rPr>
              <a:t>2018/5/7-2018/5/13</a:t>
            </a:r>
          </a:p>
          <a:p>
            <a:pPr marL="342900" indent="-342900" algn="just">
              <a:lnSpc>
                <a:spcPct val="200000"/>
              </a:lnSpc>
              <a:buFont typeface="Wingdings" pitchFamily="2" charset="2"/>
              <a:buChar char="ü"/>
              <a:defRPr/>
            </a:pPr>
            <a:r>
              <a:rPr lang="zh-CN" altLang="en-US" sz="1900" dirty="0">
                <a:latin typeface="微软雅黑" pitchFamily="34" charset="-122"/>
                <a:ea typeface="微软雅黑" pitchFamily="34" charset="-122"/>
              </a:rPr>
              <a:t>问题处理阶段：</a:t>
            </a:r>
            <a:r>
              <a:rPr lang="en-US" altLang="zh-CN" sz="1900" dirty="0">
                <a:latin typeface="微软雅黑" pitchFamily="34" charset="-122"/>
                <a:ea typeface="微软雅黑" pitchFamily="34" charset="-122"/>
              </a:rPr>
              <a:t>2018/5/7-2018/6/3</a:t>
            </a:r>
          </a:p>
          <a:p>
            <a:pPr algn="just">
              <a:lnSpc>
                <a:spcPct val="150000"/>
              </a:lnSpc>
              <a:defRPr/>
            </a:pPr>
            <a:endParaRPr lang="en-US" altLang="zh-CN" sz="1900" dirty="0">
              <a:latin typeface="微软雅黑" pitchFamily="34" charset="-122"/>
              <a:ea typeface="微软雅黑" pitchFamily="34" charset="-122"/>
            </a:endParaRPr>
          </a:p>
          <a:p>
            <a:pPr algn="just">
              <a:lnSpc>
                <a:spcPct val="150000"/>
              </a:lnSpc>
              <a:defRPr/>
            </a:pPr>
            <a:endParaRPr lang="zh-CN" altLang="zh-CN" sz="1900" dirty="0">
              <a:latin typeface="微软雅黑" pitchFamily="34" charset="-122"/>
              <a:ea typeface="微软雅黑" pitchFamily="34" charset="-122"/>
            </a:endParaRPr>
          </a:p>
        </p:txBody>
      </p:sp>
    </p:spTree>
    <p:extLst>
      <p:ext uri="{BB962C8B-B14F-4D97-AF65-F5344CB8AC3E}">
        <p14:creationId xmlns:p14="http://schemas.microsoft.com/office/powerpoint/2010/main" xmlns="" val="18981278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8"/>
          <p:cNvSpPr txBox="1"/>
          <p:nvPr/>
        </p:nvSpPr>
        <p:spPr>
          <a:xfrm>
            <a:off x="966311" y="260648"/>
            <a:ext cx="5035904" cy="584775"/>
          </a:xfrm>
          <a:prstGeom prst="rect">
            <a:avLst/>
          </a:prstGeom>
          <a:noFill/>
        </p:spPr>
        <p:txBody>
          <a:bodyPr wrap="square" rtlCol="0">
            <a:spAutoFit/>
          </a:bodyPr>
          <a:lstStyle/>
          <a:p>
            <a:r>
              <a:rPr lang="zh-CN" altLang="en-US" sz="3200" dirty="0">
                <a:solidFill>
                  <a:srgbClr val="5F5E5C"/>
                </a:solidFill>
                <a:latin typeface="华康俪金黑W8(P)" pitchFamily="34" charset="-122"/>
                <a:ea typeface="华康俪金黑W8(P)" pitchFamily="34" charset="-122"/>
              </a:rPr>
              <a:t>本学期任务</a:t>
            </a:r>
          </a:p>
        </p:txBody>
      </p:sp>
      <p:sp>
        <p:nvSpPr>
          <p:cNvPr id="43" name="矩形 42"/>
          <p:cNvSpPr/>
          <p:nvPr/>
        </p:nvSpPr>
        <p:spPr>
          <a:xfrm>
            <a:off x="1281096" y="2580701"/>
            <a:ext cx="2016000" cy="55245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学校管理员</a:t>
            </a:r>
          </a:p>
        </p:txBody>
      </p:sp>
      <p:sp>
        <p:nvSpPr>
          <p:cNvPr id="44" name="矩形 43"/>
          <p:cNvSpPr/>
          <p:nvPr/>
        </p:nvSpPr>
        <p:spPr>
          <a:xfrm>
            <a:off x="1281096" y="3339950"/>
            <a:ext cx="2016000" cy="55211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学校录入人员</a:t>
            </a:r>
          </a:p>
        </p:txBody>
      </p:sp>
      <p:sp>
        <p:nvSpPr>
          <p:cNvPr id="45" name="矩形 44"/>
          <p:cNvSpPr/>
          <p:nvPr/>
        </p:nvSpPr>
        <p:spPr>
          <a:xfrm>
            <a:off x="1281096" y="4072637"/>
            <a:ext cx="2016000" cy="5521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校长</a:t>
            </a:r>
          </a:p>
        </p:txBody>
      </p:sp>
      <p:sp>
        <p:nvSpPr>
          <p:cNvPr id="48" name="矩形 47"/>
          <p:cNvSpPr/>
          <p:nvPr/>
        </p:nvSpPr>
        <p:spPr>
          <a:xfrm>
            <a:off x="1252066" y="1109414"/>
            <a:ext cx="2016000" cy="54690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区</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行业操作员</a:t>
            </a:r>
          </a:p>
        </p:txBody>
      </p:sp>
      <p:sp>
        <p:nvSpPr>
          <p:cNvPr id="55" name="矩形 54"/>
          <p:cNvSpPr/>
          <p:nvPr/>
        </p:nvSpPr>
        <p:spPr>
          <a:xfrm>
            <a:off x="1252066" y="1840089"/>
            <a:ext cx="2016000" cy="54690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区</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行业管理员</a:t>
            </a:r>
          </a:p>
        </p:txBody>
      </p:sp>
      <p:sp>
        <p:nvSpPr>
          <p:cNvPr id="56" name="矩形 55"/>
          <p:cNvSpPr/>
          <p:nvPr/>
        </p:nvSpPr>
        <p:spPr>
          <a:xfrm>
            <a:off x="3986215" y="1109414"/>
            <a:ext cx="3903416" cy="546908"/>
          </a:xfrm>
          <a:prstGeom prst="rect">
            <a:avLst/>
          </a:prstGeom>
          <a:solidFill>
            <a:schemeClr val="tx2">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申请和发布区县公告</a:t>
            </a:r>
          </a:p>
        </p:txBody>
      </p:sp>
      <p:sp>
        <p:nvSpPr>
          <p:cNvPr id="57" name="矩形 56"/>
          <p:cNvSpPr/>
          <p:nvPr/>
        </p:nvSpPr>
        <p:spPr>
          <a:xfrm>
            <a:off x="3986215" y="1840089"/>
            <a:ext cx="1863600" cy="546908"/>
          </a:xfrm>
          <a:prstGeom prst="rect">
            <a:avLst/>
          </a:prstGeom>
          <a:solidFill>
            <a:schemeClr val="tx2">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审核区县公告</a:t>
            </a:r>
          </a:p>
        </p:txBody>
      </p:sp>
      <p:sp>
        <p:nvSpPr>
          <p:cNvPr id="58" name="矩形 57"/>
          <p:cNvSpPr/>
          <p:nvPr/>
        </p:nvSpPr>
        <p:spPr>
          <a:xfrm>
            <a:off x="6026031" y="1840089"/>
            <a:ext cx="2496646" cy="546908"/>
          </a:xfrm>
          <a:prstGeom prst="rect">
            <a:avLst/>
          </a:prstGeom>
          <a:solidFill>
            <a:schemeClr val="tx2">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审核学校特色指标</a:t>
            </a:r>
          </a:p>
        </p:txBody>
      </p:sp>
      <p:sp>
        <p:nvSpPr>
          <p:cNvPr id="59" name="矩形 58"/>
          <p:cNvSpPr/>
          <p:nvPr/>
        </p:nvSpPr>
        <p:spPr>
          <a:xfrm>
            <a:off x="3986214" y="2589814"/>
            <a:ext cx="2543539" cy="546908"/>
          </a:xfrm>
          <a:prstGeom prst="rect">
            <a:avLst/>
          </a:prstGeom>
          <a:solidFill>
            <a:schemeClr val="tx2">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管理本校账号角色</a:t>
            </a:r>
          </a:p>
        </p:txBody>
      </p:sp>
      <p:sp>
        <p:nvSpPr>
          <p:cNvPr id="60" name="矩形 59"/>
          <p:cNvSpPr/>
          <p:nvPr/>
        </p:nvSpPr>
        <p:spPr>
          <a:xfrm>
            <a:off x="3986214" y="3339950"/>
            <a:ext cx="6815136" cy="552111"/>
          </a:xfrm>
          <a:prstGeom prst="rect">
            <a:avLst/>
          </a:prstGeom>
          <a:solidFill>
            <a:schemeClr val="accent6">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2000" b="1" dirty="0">
                <a:solidFill>
                  <a:srgbClr val="C00000"/>
                </a:solidFill>
                <a:latin typeface="微软雅黑" panose="020B0503020204020204" pitchFamily="34" charset="-122"/>
                <a:ea typeface="微软雅黑" panose="020B0503020204020204" pitchFamily="34" charset="-122"/>
              </a:rPr>
              <a:t>录入学生</a:t>
            </a:r>
            <a:r>
              <a:rPr lang="en-US" altLang="zh-CN" sz="2000" b="1" dirty="0">
                <a:solidFill>
                  <a:srgbClr val="C00000"/>
                </a:solidFill>
                <a:latin typeface="微软雅黑" panose="020B0503020204020204" pitchFamily="34" charset="-122"/>
                <a:ea typeface="微软雅黑" panose="020B0503020204020204" pitchFamily="34" charset="-122"/>
              </a:rPr>
              <a:t>2017-2018</a:t>
            </a:r>
            <a:r>
              <a:rPr lang="zh-CN" altLang="en-US" sz="2000" b="1" dirty="0">
                <a:solidFill>
                  <a:srgbClr val="C00000"/>
                </a:solidFill>
                <a:latin typeface="微软雅黑" panose="020B0503020204020204" pitchFamily="34" charset="-122"/>
                <a:ea typeface="微软雅黑" panose="020B0503020204020204" pitchFamily="34" charset="-122"/>
              </a:rPr>
              <a:t>学年第一学期综评信息记录</a:t>
            </a:r>
          </a:p>
        </p:txBody>
      </p:sp>
      <p:sp>
        <p:nvSpPr>
          <p:cNvPr id="61" name="矩形 60"/>
          <p:cNvSpPr/>
          <p:nvPr/>
        </p:nvSpPr>
        <p:spPr>
          <a:xfrm>
            <a:off x="6705967" y="2589814"/>
            <a:ext cx="2684217" cy="546908"/>
          </a:xfrm>
          <a:prstGeom prst="rect">
            <a:avLst/>
          </a:prstGeom>
          <a:solidFill>
            <a:schemeClr val="tx2">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申请和发布校内公告</a:t>
            </a:r>
          </a:p>
        </p:txBody>
      </p:sp>
      <p:sp>
        <p:nvSpPr>
          <p:cNvPr id="62" name="矩形 61"/>
          <p:cNvSpPr/>
          <p:nvPr/>
        </p:nvSpPr>
        <p:spPr>
          <a:xfrm>
            <a:off x="3986214" y="4072636"/>
            <a:ext cx="2016000" cy="552111"/>
          </a:xfrm>
          <a:prstGeom prst="rect">
            <a:avLst/>
          </a:prstGeom>
          <a:solidFill>
            <a:schemeClr val="tx2">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审核校内公告</a:t>
            </a:r>
          </a:p>
        </p:txBody>
      </p:sp>
      <p:sp>
        <p:nvSpPr>
          <p:cNvPr id="63" name="矩形 62"/>
          <p:cNvSpPr/>
          <p:nvPr/>
        </p:nvSpPr>
        <p:spPr>
          <a:xfrm>
            <a:off x="6166706" y="4072636"/>
            <a:ext cx="2016000" cy="552111"/>
          </a:xfrm>
          <a:prstGeom prst="rect">
            <a:avLst/>
          </a:prstGeom>
          <a:solidFill>
            <a:schemeClr val="tx2">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申请特色指标</a:t>
            </a:r>
          </a:p>
        </p:txBody>
      </p:sp>
      <p:sp>
        <p:nvSpPr>
          <p:cNvPr id="18" name="矩形 17"/>
          <p:cNvSpPr/>
          <p:nvPr/>
        </p:nvSpPr>
        <p:spPr>
          <a:xfrm>
            <a:off x="1252066" y="4906264"/>
            <a:ext cx="2016000" cy="5521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学生</a:t>
            </a:r>
          </a:p>
        </p:txBody>
      </p:sp>
      <p:sp>
        <p:nvSpPr>
          <p:cNvPr id="19" name="矩形 18"/>
          <p:cNvSpPr/>
          <p:nvPr/>
        </p:nvSpPr>
        <p:spPr>
          <a:xfrm>
            <a:off x="1252066" y="5630334"/>
            <a:ext cx="2016000" cy="5521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班主任</a:t>
            </a:r>
          </a:p>
        </p:txBody>
      </p:sp>
      <p:sp>
        <p:nvSpPr>
          <p:cNvPr id="20" name="矩形 19"/>
          <p:cNvSpPr/>
          <p:nvPr/>
        </p:nvSpPr>
        <p:spPr>
          <a:xfrm>
            <a:off x="3986214" y="4855313"/>
            <a:ext cx="7186610" cy="552111"/>
          </a:xfrm>
          <a:prstGeom prst="rect">
            <a:avLst/>
          </a:prstGeom>
          <a:solidFill>
            <a:schemeClr val="accent6">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2000" b="1" dirty="0">
                <a:solidFill>
                  <a:srgbClr val="C00000"/>
                </a:solidFill>
                <a:latin typeface="微软雅黑" panose="020B0503020204020204" pitchFamily="34" charset="-122"/>
                <a:ea typeface="微软雅黑" panose="020B0503020204020204" pitchFamily="34" charset="-122"/>
              </a:rPr>
              <a:t>录入本人</a:t>
            </a:r>
            <a:r>
              <a:rPr lang="en-US" altLang="zh-CN" sz="2000" b="1" dirty="0">
                <a:solidFill>
                  <a:srgbClr val="C00000"/>
                </a:solidFill>
                <a:latin typeface="微软雅黑" panose="020B0503020204020204" pitchFamily="34" charset="-122"/>
                <a:ea typeface="微软雅黑" panose="020B0503020204020204" pitchFamily="34" charset="-122"/>
              </a:rPr>
              <a:t>2017-2018</a:t>
            </a:r>
            <a:r>
              <a:rPr lang="zh-CN" altLang="en-US" sz="2000" b="1" dirty="0">
                <a:solidFill>
                  <a:srgbClr val="C00000"/>
                </a:solidFill>
                <a:latin typeface="微软雅黑" panose="020B0503020204020204" pitchFamily="34" charset="-122"/>
                <a:ea typeface="微软雅黑" panose="020B0503020204020204" pitchFamily="34" charset="-122"/>
              </a:rPr>
              <a:t>学年第一学期综评信息记录</a:t>
            </a:r>
          </a:p>
        </p:txBody>
      </p:sp>
      <p:sp>
        <p:nvSpPr>
          <p:cNvPr id="21" name="矩形 20"/>
          <p:cNvSpPr/>
          <p:nvPr/>
        </p:nvSpPr>
        <p:spPr>
          <a:xfrm>
            <a:off x="3986213" y="5570747"/>
            <a:ext cx="7186611" cy="611697"/>
          </a:xfrm>
          <a:prstGeom prst="rect">
            <a:avLst/>
          </a:prstGeom>
          <a:solidFill>
            <a:schemeClr val="accent6">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zh-CN" altLang="en-US" sz="2000" b="1" dirty="0">
                <a:solidFill>
                  <a:srgbClr val="C00000"/>
                </a:solidFill>
                <a:latin typeface="微软雅黑" panose="020B0503020204020204" pitchFamily="34" charset="-122"/>
                <a:ea typeface="微软雅黑" panose="020B0503020204020204" pitchFamily="34" charset="-122"/>
              </a:rPr>
              <a:t>审阅本班学生录入的</a:t>
            </a:r>
            <a:r>
              <a:rPr lang="en-US" altLang="zh-CN" sz="2000" b="1" dirty="0">
                <a:solidFill>
                  <a:srgbClr val="C00000"/>
                </a:solidFill>
                <a:latin typeface="微软雅黑" panose="020B0503020204020204" pitchFamily="34" charset="-122"/>
                <a:ea typeface="微软雅黑" panose="020B0503020204020204" pitchFamily="34" charset="-122"/>
              </a:rPr>
              <a:t>2017-2018</a:t>
            </a:r>
            <a:r>
              <a:rPr lang="zh-CN" altLang="en-US" sz="2000" b="1" dirty="0">
                <a:solidFill>
                  <a:srgbClr val="C00000"/>
                </a:solidFill>
                <a:latin typeface="微软雅黑" panose="020B0503020204020204" pitchFamily="34" charset="-122"/>
                <a:ea typeface="微软雅黑" panose="020B0503020204020204" pitchFamily="34" charset="-122"/>
              </a:rPr>
              <a:t>学年第一学期综评信息记录</a:t>
            </a:r>
            <a:endParaRPr lang="en-US" altLang="zh-CN" sz="2000" b="1" dirty="0">
              <a:solidFill>
                <a:srgbClr val="C00000"/>
              </a:solidFill>
              <a:latin typeface="微软雅黑" panose="020B0503020204020204" pitchFamily="34" charset="-122"/>
              <a:ea typeface="微软雅黑" panose="020B0503020204020204" pitchFamily="34" charset="-122"/>
            </a:endParaRPr>
          </a:p>
          <a:p>
            <a:r>
              <a:rPr lang="zh-CN" altLang="en-US" sz="2000" b="1" dirty="0">
                <a:solidFill>
                  <a:srgbClr val="C00000"/>
                </a:solidFill>
                <a:latin typeface="微软雅黑" panose="020B0503020204020204" pitchFamily="34" charset="-122"/>
                <a:ea typeface="微软雅黑" panose="020B0503020204020204" pitchFamily="34" charset="-122"/>
              </a:rPr>
              <a:t>并负责录入日常行为规范信息</a:t>
            </a:r>
          </a:p>
        </p:txBody>
      </p:sp>
      <p:sp>
        <p:nvSpPr>
          <p:cNvPr id="22" name="矩形 21"/>
          <p:cNvSpPr/>
          <p:nvPr/>
        </p:nvSpPr>
        <p:spPr>
          <a:xfrm>
            <a:off x="8676178" y="1840089"/>
            <a:ext cx="2496646" cy="546908"/>
          </a:xfrm>
          <a:prstGeom prst="rect">
            <a:avLst/>
          </a:prstGeom>
          <a:solidFill>
            <a:schemeClr val="tx2">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问题处理</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问题审核</a:t>
            </a:r>
          </a:p>
        </p:txBody>
      </p:sp>
    </p:spTree>
    <p:extLst>
      <p:ext uri="{BB962C8B-B14F-4D97-AF65-F5344CB8AC3E}">
        <p14:creationId xmlns:p14="http://schemas.microsoft.com/office/powerpoint/2010/main" xmlns="" val="7041486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8">
            <a:extLst>
              <a:ext uri="{FF2B5EF4-FFF2-40B4-BE49-F238E27FC236}">
                <a16:creationId xmlns:a16="http://schemas.microsoft.com/office/drawing/2014/main" xmlns="" id="{1523CE49-5A92-49C8-9C2F-1A0B8CEC0E37}"/>
              </a:ext>
            </a:extLst>
          </p:cNvPr>
          <p:cNvSpPr txBox="1">
            <a:spLocks noChangeArrowheads="1"/>
          </p:cNvSpPr>
          <p:nvPr/>
        </p:nvSpPr>
        <p:spPr bwMode="auto">
          <a:xfrm>
            <a:off x="825500" y="217488"/>
            <a:ext cx="630078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3200">
                <a:solidFill>
                  <a:srgbClr val="5F5E5C"/>
                </a:solidFill>
                <a:latin typeface="华康俪金黑W8(P)"/>
                <a:ea typeface="华康俪金黑W8(P)"/>
                <a:cs typeface="华康俪金黑W8(P)"/>
              </a:rPr>
              <a:t>填报阶段工作</a:t>
            </a:r>
          </a:p>
        </p:txBody>
      </p:sp>
      <p:sp>
        <p:nvSpPr>
          <p:cNvPr id="28675" name="矩形 3">
            <a:extLst>
              <a:ext uri="{FF2B5EF4-FFF2-40B4-BE49-F238E27FC236}">
                <a16:creationId xmlns:a16="http://schemas.microsoft.com/office/drawing/2014/main" xmlns="" id="{BEC481BF-D590-4E5C-976F-0D6F292CD402}"/>
              </a:ext>
            </a:extLst>
          </p:cNvPr>
          <p:cNvSpPr>
            <a:spLocks noChangeArrowheads="1"/>
          </p:cNvSpPr>
          <p:nvPr/>
        </p:nvSpPr>
        <p:spPr bwMode="auto">
          <a:xfrm>
            <a:off x="717550" y="1125538"/>
            <a:ext cx="10634663"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buFont typeface="Wingdings" panose="05000000000000000000" pitchFamily="2" charset="2"/>
              <a:buChar char="u"/>
            </a:pPr>
            <a:r>
              <a:rPr lang="zh-CN" altLang="zh-CN" sz="2000" b="1">
                <a:latin typeface="微软雅黑" panose="020B0503020204020204" pitchFamily="34" charset="-122"/>
                <a:ea typeface="微软雅黑" panose="020B0503020204020204" pitchFamily="34" charset="-122"/>
              </a:rPr>
              <a:t>填报</a:t>
            </a:r>
            <a:r>
              <a:rPr lang="zh-CN" altLang="en-US" sz="2000" b="1">
                <a:latin typeface="微软雅黑" panose="020B0503020204020204" pitchFamily="34" charset="-122"/>
                <a:ea typeface="微软雅黑" panose="020B0503020204020204" pitchFamily="34" charset="-122"/>
              </a:rPr>
              <a:t>项目（非</a:t>
            </a:r>
            <a:r>
              <a:rPr lang="en-US" altLang="zh-CN" sz="2000" b="1">
                <a:latin typeface="微软雅黑" panose="020B0503020204020204" pitchFamily="34" charset="-122"/>
                <a:ea typeface="微软雅黑" panose="020B0503020204020204" pitchFamily="34" charset="-122"/>
              </a:rPr>
              <a:t>2018</a:t>
            </a:r>
            <a:r>
              <a:rPr lang="zh-CN" altLang="en-US" sz="2000" b="1">
                <a:latin typeface="微软雅黑" panose="020B0503020204020204" pitchFamily="34" charset="-122"/>
                <a:ea typeface="微软雅黑" panose="020B0503020204020204" pitchFamily="34" charset="-122"/>
              </a:rPr>
              <a:t>年毕业学生）</a:t>
            </a:r>
            <a:endParaRPr lang="zh-CN" altLang="zh-CN" sz="2000">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xmlns="" id="{C246884A-C5D2-4761-9C54-CEB43CC30B92}"/>
              </a:ext>
            </a:extLst>
          </p:cNvPr>
          <p:cNvSpPr/>
          <p:nvPr/>
        </p:nvSpPr>
        <p:spPr>
          <a:xfrm>
            <a:off x="3922713" y="2447925"/>
            <a:ext cx="1295400" cy="5508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en-US" sz="1600" b="1" dirty="0">
                <a:solidFill>
                  <a:schemeClr val="bg1"/>
                </a:solidFill>
                <a:latin typeface="微软雅黑" pitchFamily="34" charset="-122"/>
                <a:ea typeface="微软雅黑" pitchFamily="34" charset="-122"/>
              </a:rPr>
              <a:t>党团活动</a:t>
            </a:r>
          </a:p>
        </p:txBody>
      </p:sp>
      <p:sp>
        <p:nvSpPr>
          <p:cNvPr id="6" name="矩形 5">
            <a:extLst>
              <a:ext uri="{FF2B5EF4-FFF2-40B4-BE49-F238E27FC236}">
                <a16:creationId xmlns:a16="http://schemas.microsoft.com/office/drawing/2014/main" xmlns="" id="{DA7A3C2C-3B37-4FBA-8037-7CFB0D85FE50}"/>
              </a:ext>
            </a:extLst>
          </p:cNvPr>
          <p:cNvSpPr/>
          <p:nvPr/>
        </p:nvSpPr>
        <p:spPr>
          <a:xfrm>
            <a:off x="5416550" y="2446338"/>
            <a:ext cx="1296988" cy="552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en-US" sz="1600" b="1" dirty="0">
                <a:solidFill>
                  <a:schemeClr val="bg1"/>
                </a:solidFill>
                <a:latin typeface="微软雅黑" pitchFamily="34" charset="-122"/>
                <a:ea typeface="微软雅黑" pitchFamily="34" charset="-122"/>
              </a:rPr>
              <a:t>个人荣誉</a:t>
            </a:r>
            <a:endParaRPr lang="en-US" altLang="zh-CN" sz="1600" b="1" dirty="0">
              <a:solidFill>
                <a:schemeClr val="bg1"/>
              </a:solidFill>
              <a:latin typeface="微软雅黑" pitchFamily="34" charset="-122"/>
              <a:ea typeface="微软雅黑" pitchFamily="34" charset="-122"/>
            </a:endParaRPr>
          </a:p>
          <a:p>
            <a:pPr algn="ctr" fontAlgn="auto">
              <a:spcBef>
                <a:spcPts val="0"/>
              </a:spcBef>
              <a:spcAft>
                <a:spcPts val="0"/>
              </a:spcAft>
              <a:defRPr/>
            </a:pPr>
            <a:r>
              <a:rPr lang="zh-CN" altLang="en-US" sz="1600" b="1" dirty="0">
                <a:solidFill>
                  <a:schemeClr val="bg1"/>
                </a:solidFill>
                <a:latin typeface="微软雅黑" pitchFamily="34" charset="-122"/>
                <a:ea typeface="微软雅黑" pitchFamily="34" charset="-122"/>
              </a:rPr>
              <a:t>称号</a:t>
            </a:r>
          </a:p>
        </p:txBody>
      </p:sp>
      <p:sp>
        <p:nvSpPr>
          <p:cNvPr id="7" name="矩形 6">
            <a:extLst>
              <a:ext uri="{FF2B5EF4-FFF2-40B4-BE49-F238E27FC236}">
                <a16:creationId xmlns:a16="http://schemas.microsoft.com/office/drawing/2014/main" xmlns="" id="{D7632407-816F-49EA-8CB6-5737F181A126}"/>
              </a:ext>
            </a:extLst>
          </p:cNvPr>
          <p:cNvSpPr/>
          <p:nvPr/>
        </p:nvSpPr>
        <p:spPr>
          <a:xfrm>
            <a:off x="2446338" y="2449513"/>
            <a:ext cx="1277937" cy="5476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en-US" sz="1600" b="1" dirty="0">
                <a:solidFill>
                  <a:schemeClr val="bg1"/>
                </a:solidFill>
                <a:latin typeface="微软雅黑" pitchFamily="34" charset="-122"/>
                <a:ea typeface="微软雅黑" pitchFamily="34" charset="-122"/>
              </a:rPr>
              <a:t>军事训练</a:t>
            </a:r>
          </a:p>
        </p:txBody>
      </p:sp>
      <p:sp>
        <p:nvSpPr>
          <p:cNvPr id="8" name="矩形 7">
            <a:extLst>
              <a:ext uri="{FF2B5EF4-FFF2-40B4-BE49-F238E27FC236}">
                <a16:creationId xmlns:a16="http://schemas.microsoft.com/office/drawing/2014/main" xmlns="" id="{AB208F38-5535-4A8D-902E-1B45F549F10A}"/>
              </a:ext>
            </a:extLst>
          </p:cNvPr>
          <p:cNvSpPr/>
          <p:nvPr/>
        </p:nvSpPr>
        <p:spPr>
          <a:xfrm>
            <a:off x="6913563" y="2446338"/>
            <a:ext cx="1279525" cy="552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en-US" sz="1600" b="1" dirty="0">
                <a:solidFill>
                  <a:schemeClr val="bg1"/>
                </a:solidFill>
                <a:latin typeface="微软雅黑" pitchFamily="34" charset="-122"/>
                <a:ea typeface="微软雅黑" pitchFamily="34" charset="-122"/>
              </a:rPr>
              <a:t>日常行为</a:t>
            </a:r>
            <a:endParaRPr lang="en-US" altLang="zh-CN" sz="1600" b="1" dirty="0">
              <a:solidFill>
                <a:schemeClr val="bg1"/>
              </a:solidFill>
              <a:latin typeface="微软雅黑" pitchFamily="34" charset="-122"/>
              <a:ea typeface="微软雅黑" pitchFamily="34" charset="-122"/>
            </a:endParaRPr>
          </a:p>
          <a:p>
            <a:pPr algn="ctr" fontAlgn="auto">
              <a:spcBef>
                <a:spcPts val="0"/>
              </a:spcBef>
              <a:spcAft>
                <a:spcPts val="0"/>
              </a:spcAft>
              <a:defRPr/>
            </a:pPr>
            <a:r>
              <a:rPr lang="zh-CN" altLang="en-US" sz="1600" b="1" dirty="0">
                <a:solidFill>
                  <a:schemeClr val="bg1"/>
                </a:solidFill>
                <a:latin typeface="微软雅黑" pitchFamily="34" charset="-122"/>
                <a:ea typeface="微软雅黑" pitchFamily="34" charset="-122"/>
              </a:rPr>
              <a:t>规范</a:t>
            </a:r>
          </a:p>
        </p:txBody>
      </p:sp>
      <p:sp>
        <p:nvSpPr>
          <p:cNvPr id="9" name="矩形 8">
            <a:extLst>
              <a:ext uri="{FF2B5EF4-FFF2-40B4-BE49-F238E27FC236}">
                <a16:creationId xmlns:a16="http://schemas.microsoft.com/office/drawing/2014/main" xmlns="" id="{2627E7F9-F463-4D44-B951-A90AD5619792}"/>
              </a:ext>
            </a:extLst>
          </p:cNvPr>
          <p:cNvSpPr/>
          <p:nvPr/>
        </p:nvSpPr>
        <p:spPr>
          <a:xfrm>
            <a:off x="6284913" y="3084513"/>
            <a:ext cx="1662112" cy="552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zh-CN" sz="1600" b="1" dirty="0">
                <a:solidFill>
                  <a:schemeClr val="bg1"/>
                </a:solidFill>
                <a:latin typeface="微软雅黑" pitchFamily="34" charset="-122"/>
                <a:ea typeface="微软雅黑" pitchFamily="34" charset="-122"/>
              </a:rPr>
              <a:t>校本和选修课程</a:t>
            </a:r>
            <a:endParaRPr lang="zh-CN" altLang="en-US" sz="1600" b="1" dirty="0">
              <a:solidFill>
                <a:schemeClr val="bg1"/>
              </a:solidFill>
              <a:latin typeface="微软雅黑" pitchFamily="34" charset="-122"/>
              <a:ea typeface="微软雅黑" pitchFamily="34" charset="-122"/>
            </a:endParaRPr>
          </a:p>
        </p:txBody>
      </p:sp>
      <p:sp>
        <p:nvSpPr>
          <p:cNvPr id="10" name="矩形 9">
            <a:extLst>
              <a:ext uri="{FF2B5EF4-FFF2-40B4-BE49-F238E27FC236}">
                <a16:creationId xmlns:a16="http://schemas.microsoft.com/office/drawing/2014/main" xmlns="" id="{09A3004E-61B7-46BC-B795-1AA27A350DB6}"/>
              </a:ext>
            </a:extLst>
          </p:cNvPr>
          <p:cNvSpPr/>
          <p:nvPr/>
        </p:nvSpPr>
        <p:spPr>
          <a:xfrm>
            <a:off x="825500" y="4541838"/>
            <a:ext cx="1662113" cy="5476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zh-CN" sz="1600" b="1" dirty="0">
                <a:solidFill>
                  <a:schemeClr val="bg1"/>
                </a:solidFill>
                <a:latin typeface="微软雅黑" pitchFamily="34" charset="-122"/>
                <a:ea typeface="微软雅黑" pitchFamily="34" charset="-122"/>
              </a:rPr>
              <a:t>自我介绍</a:t>
            </a:r>
            <a:endParaRPr lang="zh-CN" altLang="en-US" sz="1600" b="1" dirty="0">
              <a:solidFill>
                <a:schemeClr val="bg1"/>
              </a:solidFill>
              <a:latin typeface="微软雅黑" pitchFamily="34" charset="-122"/>
              <a:ea typeface="微软雅黑" pitchFamily="34" charset="-122"/>
            </a:endParaRPr>
          </a:p>
        </p:txBody>
      </p:sp>
      <p:sp>
        <p:nvSpPr>
          <p:cNvPr id="11" name="矩形 10">
            <a:extLst>
              <a:ext uri="{FF2B5EF4-FFF2-40B4-BE49-F238E27FC236}">
                <a16:creationId xmlns:a16="http://schemas.microsoft.com/office/drawing/2014/main" xmlns="" id="{D7802514-DD2C-4746-8DFD-14CE1FF37017}"/>
              </a:ext>
            </a:extLst>
          </p:cNvPr>
          <p:cNvSpPr/>
          <p:nvPr/>
        </p:nvSpPr>
        <p:spPr>
          <a:xfrm>
            <a:off x="2693988" y="4543425"/>
            <a:ext cx="1662112" cy="5461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zh-CN" sz="1600" b="1" dirty="0">
                <a:solidFill>
                  <a:schemeClr val="bg1"/>
                </a:solidFill>
                <a:latin typeface="微软雅黑" pitchFamily="34" charset="-122"/>
                <a:ea typeface="微软雅黑" pitchFamily="34" charset="-122"/>
              </a:rPr>
              <a:t>专题报告</a:t>
            </a:r>
            <a:endParaRPr lang="zh-CN" altLang="en-US" sz="1600" b="1" dirty="0">
              <a:solidFill>
                <a:schemeClr val="bg1"/>
              </a:solidFill>
              <a:latin typeface="微软雅黑" pitchFamily="34" charset="-122"/>
              <a:ea typeface="微软雅黑" pitchFamily="34" charset="-122"/>
            </a:endParaRPr>
          </a:p>
        </p:txBody>
      </p:sp>
      <p:sp>
        <p:nvSpPr>
          <p:cNvPr id="12" name="矩形 11">
            <a:extLst>
              <a:ext uri="{FF2B5EF4-FFF2-40B4-BE49-F238E27FC236}">
                <a16:creationId xmlns:a16="http://schemas.microsoft.com/office/drawing/2014/main" xmlns="" id="{C3B4E9F4-FC06-4A76-8C2F-E04B30DA9751}"/>
              </a:ext>
            </a:extLst>
          </p:cNvPr>
          <p:cNvSpPr/>
          <p:nvPr/>
        </p:nvSpPr>
        <p:spPr>
          <a:xfrm>
            <a:off x="825500" y="1803400"/>
            <a:ext cx="2792413" cy="5476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zh-CN" altLang="zh-CN" sz="1600" b="1" dirty="0">
                <a:solidFill>
                  <a:schemeClr val="bg1"/>
                </a:solidFill>
                <a:latin typeface="微软雅黑" pitchFamily="34" charset="-122"/>
                <a:ea typeface="微软雅黑" pitchFamily="34" charset="-122"/>
              </a:rPr>
              <a:t>学校需填报</a:t>
            </a:r>
            <a:r>
              <a:rPr lang="en-US" altLang="zh-CN" sz="1600" b="1" dirty="0">
                <a:solidFill>
                  <a:schemeClr val="bg1"/>
                </a:solidFill>
                <a:latin typeface="微软雅黑" pitchFamily="34" charset="-122"/>
                <a:ea typeface="微软雅黑" pitchFamily="34" charset="-122"/>
              </a:rPr>
              <a:t>13</a:t>
            </a:r>
            <a:r>
              <a:rPr lang="zh-CN" altLang="zh-CN" sz="1600" b="1" dirty="0">
                <a:solidFill>
                  <a:schemeClr val="bg1"/>
                </a:solidFill>
                <a:latin typeface="微软雅黑" pitchFamily="34" charset="-122"/>
                <a:ea typeface="微软雅黑" pitchFamily="34" charset="-122"/>
              </a:rPr>
              <a:t>个项目</a:t>
            </a:r>
            <a:endParaRPr lang="zh-CN" altLang="en-US" sz="1600" b="1" dirty="0">
              <a:solidFill>
                <a:schemeClr val="bg1"/>
              </a:solidFill>
              <a:latin typeface="微软雅黑" pitchFamily="34" charset="-122"/>
              <a:ea typeface="微软雅黑" pitchFamily="34" charset="-122"/>
            </a:endParaRPr>
          </a:p>
        </p:txBody>
      </p:sp>
      <p:sp>
        <p:nvSpPr>
          <p:cNvPr id="13" name="矩形 12">
            <a:extLst>
              <a:ext uri="{FF2B5EF4-FFF2-40B4-BE49-F238E27FC236}">
                <a16:creationId xmlns:a16="http://schemas.microsoft.com/office/drawing/2014/main" xmlns="" id="{743EC2F6-00CB-4E78-963F-1105A6688C9C}"/>
              </a:ext>
            </a:extLst>
          </p:cNvPr>
          <p:cNvSpPr/>
          <p:nvPr/>
        </p:nvSpPr>
        <p:spPr>
          <a:xfrm>
            <a:off x="825500" y="3919538"/>
            <a:ext cx="2792413" cy="5461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zh-CN" altLang="zh-CN" sz="1600" b="1" dirty="0">
                <a:solidFill>
                  <a:schemeClr val="bg1"/>
                </a:solidFill>
                <a:latin typeface="微软雅黑" pitchFamily="34" charset="-122"/>
                <a:ea typeface="微软雅黑" pitchFamily="34" charset="-122"/>
              </a:rPr>
              <a:t>学生需填写</a:t>
            </a:r>
            <a:r>
              <a:rPr lang="en-US" altLang="zh-CN" sz="1600" b="1" dirty="0">
                <a:solidFill>
                  <a:schemeClr val="bg1"/>
                </a:solidFill>
                <a:latin typeface="微软雅黑" pitchFamily="34" charset="-122"/>
                <a:ea typeface="微软雅黑" pitchFamily="34" charset="-122"/>
              </a:rPr>
              <a:t>3</a:t>
            </a:r>
            <a:r>
              <a:rPr lang="zh-CN" altLang="zh-CN" sz="1600" b="1" dirty="0">
                <a:solidFill>
                  <a:schemeClr val="bg1"/>
                </a:solidFill>
                <a:latin typeface="微软雅黑" pitchFamily="34" charset="-122"/>
                <a:ea typeface="微软雅黑" pitchFamily="34" charset="-122"/>
              </a:rPr>
              <a:t>个项目</a:t>
            </a:r>
            <a:endParaRPr lang="zh-CN" altLang="en-US" sz="1600" b="1" dirty="0">
              <a:solidFill>
                <a:schemeClr val="bg1"/>
              </a:solidFill>
              <a:latin typeface="微软雅黑" pitchFamily="34" charset="-122"/>
              <a:ea typeface="微软雅黑" pitchFamily="34" charset="-122"/>
            </a:endParaRPr>
          </a:p>
        </p:txBody>
      </p:sp>
      <p:sp>
        <p:nvSpPr>
          <p:cNvPr id="14" name="矩形 13">
            <a:extLst>
              <a:ext uri="{FF2B5EF4-FFF2-40B4-BE49-F238E27FC236}">
                <a16:creationId xmlns:a16="http://schemas.microsoft.com/office/drawing/2014/main" xmlns="" id="{F7A92B55-0402-41CF-A626-70B839A00A8D}"/>
              </a:ext>
            </a:extLst>
          </p:cNvPr>
          <p:cNvSpPr/>
          <p:nvPr/>
        </p:nvSpPr>
        <p:spPr>
          <a:xfrm>
            <a:off x="4562475" y="4541838"/>
            <a:ext cx="1662113" cy="5476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zh-CN" sz="1600" b="1" dirty="0">
                <a:solidFill>
                  <a:schemeClr val="bg1"/>
                </a:solidFill>
                <a:latin typeface="微软雅黑" pitchFamily="34" charset="-122"/>
                <a:ea typeface="微软雅黑" pitchFamily="34" charset="-122"/>
              </a:rPr>
              <a:t>创造发明专利</a:t>
            </a:r>
            <a:endParaRPr lang="zh-CN" altLang="en-US" sz="1600" b="1" dirty="0">
              <a:solidFill>
                <a:schemeClr val="bg1"/>
              </a:solidFill>
              <a:latin typeface="微软雅黑" pitchFamily="34" charset="-122"/>
              <a:ea typeface="微软雅黑" pitchFamily="34" charset="-122"/>
            </a:endParaRPr>
          </a:p>
        </p:txBody>
      </p:sp>
      <p:sp>
        <p:nvSpPr>
          <p:cNvPr id="15" name="矩形 14">
            <a:extLst>
              <a:ext uri="{FF2B5EF4-FFF2-40B4-BE49-F238E27FC236}">
                <a16:creationId xmlns:a16="http://schemas.microsoft.com/office/drawing/2014/main" xmlns="" id="{66E0F6F3-21B2-485E-BEE0-877F1EBDD530}"/>
              </a:ext>
            </a:extLst>
          </p:cNvPr>
          <p:cNvSpPr/>
          <p:nvPr/>
        </p:nvSpPr>
        <p:spPr>
          <a:xfrm>
            <a:off x="825500" y="2449513"/>
            <a:ext cx="1420813" cy="5476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en-US" sz="1600" b="1" dirty="0">
                <a:solidFill>
                  <a:schemeClr val="bg1"/>
                </a:solidFill>
                <a:latin typeface="微软雅黑" pitchFamily="34" charset="-122"/>
                <a:ea typeface="微软雅黑" pitchFamily="34" charset="-122"/>
              </a:rPr>
              <a:t>志愿服务</a:t>
            </a:r>
            <a:endParaRPr lang="en-US" altLang="zh-CN" sz="1600" b="1" dirty="0">
              <a:solidFill>
                <a:schemeClr val="bg1"/>
              </a:solidFill>
              <a:latin typeface="微软雅黑" pitchFamily="34" charset="-122"/>
              <a:ea typeface="微软雅黑" pitchFamily="34" charset="-122"/>
            </a:endParaRPr>
          </a:p>
          <a:p>
            <a:pPr algn="ctr" fontAlgn="auto">
              <a:spcBef>
                <a:spcPts val="0"/>
              </a:spcBef>
              <a:spcAft>
                <a:spcPts val="0"/>
              </a:spcAft>
              <a:defRPr/>
            </a:pPr>
            <a:r>
              <a:rPr lang="zh-CN" altLang="en-US" sz="1600" b="1" dirty="0">
                <a:solidFill>
                  <a:schemeClr val="bg1"/>
                </a:solidFill>
                <a:latin typeface="微软雅黑" pitchFamily="34" charset="-122"/>
                <a:ea typeface="微软雅黑" pitchFamily="34" charset="-122"/>
              </a:rPr>
              <a:t>（公益劳动）</a:t>
            </a:r>
          </a:p>
        </p:txBody>
      </p:sp>
      <p:sp>
        <p:nvSpPr>
          <p:cNvPr id="16" name="矩形 15">
            <a:extLst>
              <a:ext uri="{FF2B5EF4-FFF2-40B4-BE49-F238E27FC236}">
                <a16:creationId xmlns:a16="http://schemas.microsoft.com/office/drawing/2014/main" xmlns="" id="{5C40B209-7A70-44B9-9355-8F0DECB25DBD}"/>
              </a:ext>
            </a:extLst>
          </p:cNvPr>
          <p:cNvSpPr/>
          <p:nvPr/>
        </p:nvSpPr>
        <p:spPr>
          <a:xfrm>
            <a:off x="825500" y="3089275"/>
            <a:ext cx="1662113" cy="552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zh-CN" sz="1600" b="1" dirty="0">
                <a:solidFill>
                  <a:schemeClr val="bg1"/>
                </a:solidFill>
                <a:latin typeface="微软雅黑" pitchFamily="34" charset="-122"/>
                <a:ea typeface="微软雅黑" pitchFamily="34" charset="-122"/>
              </a:rPr>
              <a:t>公共基础课（市级）</a:t>
            </a:r>
            <a:endParaRPr lang="zh-CN" altLang="en-US" sz="1600" b="1" dirty="0">
              <a:solidFill>
                <a:schemeClr val="bg1"/>
              </a:solidFill>
              <a:latin typeface="微软雅黑" pitchFamily="34" charset="-122"/>
              <a:ea typeface="微软雅黑" pitchFamily="34" charset="-122"/>
            </a:endParaRPr>
          </a:p>
        </p:txBody>
      </p:sp>
      <p:sp>
        <p:nvSpPr>
          <p:cNvPr id="17" name="矩形 16">
            <a:extLst>
              <a:ext uri="{FF2B5EF4-FFF2-40B4-BE49-F238E27FC236}">
                <a16:creationId xmlns:a16="http://schemas.microsoft.com/office/drawing/2014/main" xmlns="" id="{65BE8AEC-9F9F-487B-AF00-4D4E3ECDADB6}"/>
              </a:ext>
            </a:extLst>
          </p:cNvPr>
          <p:cNvSpPr/>
          <p:nvPr/>
        </p:nvSpPr>
        <p:spPr>
          <a:xfrm>
            <a:off x="2693988" y="3089275"/>
            <a:ext cx="1662112" cy="552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zh-CN" sz="1600" b="1" dirty="0">
                <a:solidFill>
                  <a:schemeClr val="bg1"/>
                </a:solidFill>
                <a:latin typeface="微软雅黑" pitchFamily="34" charset="-122"/>
                <a:ea typeface="微软雅黑" pitchFamily="34" charset="-122"/>
              </a:rPr>
              <a:t>公共基础课（校级）</a:t>
            </a:r>
            <a:endParaRPr lang="zh-CN" altLang="en-US" sz="1600" b="1" dirty="0">
              <a:solidFill>
                <a:schemeClr val="bg1"/>
              </a:solidFill>
              <a:latin typeface="微软雅黑" pitchFamily="34" charset="-122"/>
              <a:ea typeface="微软雅黑" pitchFamily="34" charset="-122"/>
            </a:endParaRPr>
          </a:p>
        </p:txBody>
      </p:sp>
      <p:sp>
        <p:nvSpPr>
          <p:cNvPr id="18" name="矩形 17">
            <a:extLst>
              <a:ext uri="{FF2B5EF4-FFF2-40B4-BE49-F238E27FC236}">
                <a16:creationId xmlns:a16="http://schemas.microsoft.com/office/drawing/2014/main" xmlns="" id="{767871FB-60DA-4516-85C4-E3558D0356AD}"/>
              </a:ext>
            </a:extLst>
          </p:cNvPr>
          <p:cNvSpPr/>
          <p:nvPr/>
        </p:nvSpPr>
        <p:spPr>
          <a:xfrm>
            <a:off x="4562475" y="3089275"/>
            <a:ext cx="1662113" cy="552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zh-CN" sz="1600" b="1" dirty="0">
                <a:solidFill>
                  <a:schemeClr val="bg1"/>
                </a:solidFill>
                <a:latin typeface="微软雅黑" pitchFamily="34" charset="-122"/>
                <a:ea typeface="微软雅黑" pitchFamily="34" charset="-122"/>
              </a:rPr>
              <a:t>专业技能课程</a:t>
            </a:r>
            <a:endParaRPr lang="zh-CN" altLang="en-US" sz="1600" b="1" dirty="0">
              <a:solidFill>
                <a:schemeClr val="bg1"/>
              </a:solidFill>
              <a:latin typeface="微软雅黑" pitchFamily="34" charset="-122"/>
              <a:ea typeface="微软雅黑" pitchFamily="34" charset="-122"/>
            </a:endParaRPr>
          </a:p>
        </p:txBody>
      </p:sp>
      <p:sp>
        <p:nvSpPr>
          <p:cNvPr id="19" name="矩形 18">
            <a:extLst>
              <a:ext uri="{FF2B5EF4-FFF2-40B4-BE49-F238E27FC236}">
                <a16:creationId xmlns:a16="http://schemas.microsoft.com/office/drawing/2014/main" xmlns="" id="{83FF44AA-4DA4-430D-B206-05542298B915}"/>
              </a:ext>
            </a:extLst>
          </p:cNvPr>
          <p:cNvSpPr/>
          <p:nvPr/>
        </p:nvSpPr>
        <p:spPr>
          <a:xfrm>
            <a:off x="8391525" y="2444750"/>
            <a:ext cx="1279525" cy="552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zh-CN" sz="1600" b="1" dirty="0">
                <a:solidFill>
                  <a:schemeClr val="bg1"/>
                </a:solidFill>
                <a:latin typeface="微软雅黑" pitchFamily="34" charset="-122"/>
                <a:ea typeface="微软雅黑" pitchFamily="34" charset="-122"/>
              </a:rPr>
              <a:t>实习（实训）</a:t>
            </a:r>
            <a:endParaRPr lang="zh-CN" altLang="en-US" sz="1600" b="1" dirty="0">
              <a:solidFill>
                <a:schemeClr val="bg1"/>
              </a:solidFill>
              <a:latin typeface="微软雅黑" pitchFamily="34" charset="-122"/>
              <a:ea typeface="微软雅黑" pitchFamily="34" charset="-122"/>
            </a:endParaRPr>
          </a:p>
        </p:txBody>
      </p:sp>
      <p:sp>
        <p:nvSpPr>
          <p:cNvPr id="20" name="矩形 19">
            <a:extLst>
              <a:ext uri="{FF2B5EF4-FFF2-40B4-BE49-F238E27FC236}">
                <a16:creationId xmlns:a16="http://schemas.microsoft.com/office/drawing/2014/main" xmlns="" id="{FC8ECDED-F446-477E-9075-F1929CAB9DCC}"/>
              </a:ext>
            </a:extLst>
          </p:cNvPr>
          <p:cNvSpPr/>
          <p:nvPr/>
        </p:nvSpPr>
        <p:spPr>
          <a:xfrm>
            <a:off x="8077200" y="3084513"/>
            <a:ext cx="1662113" cy="552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zh-CN" sz="1600" b="1" dirty="0">
                <a:solidFill>
                  <a:schemeClr val="bg1"/>
                </a:solidFill>
                <a:latin typeface="微软雅黑" pitchFamily="34" charset="-122"/>
                <a:ea typeface="微软雅黑" pitchFamily="34" charset="-122"/>
              </a:rPr>
              <a:t>市级以上奖励或证书</a:t>
            </a:r>
            <a:endParaRPr lang="zh-CN" altLang="en-US" sz="1600" b="1" dirty="0">
              <a:solidFill>
                <a:schemeClr val="bg1"/>
              </a:solidFill>
              <a:latin typeface="微软雅黑" pitchFamily="34" charset="-122"/>
              <a:ea typeface="微软雅黑" pitchFamily="34" charset="-122"/>
            </a:endParaRPr>
          </a:p>
        </p:txBody>
      </p:sp>
      <p:sp>
        <p:nvSpPr>
          <p:cNvPr id="21" name="矩形 20">
            <a:extLst>
              <a:ext uri="{FF2B5EF4-FFF2-40B4-BE49-F238E27FC236}">
                <a16:creationId xmlns:a16="http://schemas.microsoft.com/office/drawing/2014/main" xmlns="" id="{79373733-1B4C-44A2-BB7C-70E1DB43A8A4}"/>
              </a:ext>
            </a:extLst>
          </p:cNvPr>
          <p:cNvSpPr/>
          <p:nvPr/>
        </p:nvSpPr>
        <p:spPr>
          <a:xfrm>
            <a:off x="9869488" y="2444750"/>
            <a:ext cx="1279525" cy="552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zh-CN" sz="1600" b="1" dirty="0">
                <a:solidFill>
                  <a:schemeClr val="bg1"/>
                </a:solidFill>
                <a:latin typeface="微软雅黑" pitchFamily="34" charset="-122"/>
                <a:ea typeface="微软雅黑" pitchFamily="34" charset="-122"/>
              </a:rPr>
              <a:t>专业技能考证情况</a:t>
            </a:r>
            <a:endParaRPr lang="zh-CN" altLang="en-US" sz="1600" b="1" dirty="0">
              <a:solidFill>
                <a:schemeClr val="bg1"/>
              </a:solidFill>
              <a:latin typeface="微软雅黑" pitchFamily="34" charset="-122"/>
              <a:ea typeface="微软雅黑" pitchFamily="34" charset="-122"/>
            </a:endParaRPr>
          </a:p>
        </p:txBody>
      </p:sp>
      <p:sp>
        <p:nvSpPr>
          <p:cNvPr id="22" name="矩形 21">
            <a:extLst>
              <a:ext uri="{FF2B5EF4-FFF2-40B4-BE49-F238E27FC236}">
                <a16:creationId xmlns:a16="http://schemas.microsoft.com/office/drawing/2014/main" xmlns="" id="{406DE0CC-95C0-43DA-97A7-A931452139C3}"/>
              </a:ext>
            </a:extLst>
          </p:cNvPr>
          <p:cNvSpPr/>
          <p:nvPr/>
        </p:nvSpPr>
        <p:spPr>
          <a:xfrm>
            <a:off x="9869488" y="3084513"/>
            <a:ext cx="1279525" cy="552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zh-CN" sz="1600" b="1" dirty="0">
                <a:solidFill>
                  <a:schemeClr val="bg1"/>
                </a:solidFill>
                <a:latin typeface="微软雅黑" pitchFamily="34" charset="-122"/>
                <a:ea typeface="微软雅黑" pitchFamily="34" charset="-122"/>
              </a:rPr>
              <a:t>各级各类技能大赛</a:t>
            </a:r>
            <a:endParaRPr lang="zh-CN" altLang="en-US" sz="16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xmlns="" val="18644478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8">
            <a:extLst>
              <a:ext uri="{FF2B5EF4-FFF2-40B4-BE49-F238E27FC236}">
                <a16:creationId xmlns:a16="http://schemas.microsoft.com/office/drawing/2014/main" xmlns="" id="{6BD75189-85A3-46F4-96AD-0220BDD0E8B0}"/>
              </a:ext>
            </a:extLst>
          </p:cNvPr>
          <p:cNvSpPr txBox="1">
            <a:spLocks noChangeArrowheads="1"/>
          </p:cNvSpPr>
          <p:nvPr/>
        </p:nvSpPr>
        <p:spPr bwMode="auto">
          <a:xfrm>
            <a:off x="825500" y="217488"/>
            <a:ext cx="630078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3200">
                <a:solidFill>
                  <a:srgbClr val="5F5E5C"/>
                </a:solidFill>
                <a:latin typeface="华康俪金黑W8(P)"/>
                <a:ea typeface="华康俪金黑W8(P)"/>
                <a:cs typeface="华康俪金黑W8(P)"/>
              </a:rPr>
              <a:t>填报阶段工作</a:t>
            </a:r>
          </a:p>
        </p:txBody>
      </p:sp>
      <p:sp>
        <p:nvSpPr>
          <p:cNvPr id="29699" name="矩形 3">
            <a:extLst>
              <a:ext uri="{FF2B5EF4-FFF2-40B4-BE49-F238E27FC236}">
                <a16:creationId xmlns:a16="http://schemas.microsoft.com/office/drawing/2014/main" xmlns="" id="{A8A43766-380B-4D3E-B59D-A87A0D28FD23}"/>
              </a:ext>
            </a:extLst>
          </p:cNvPr>
          <p:cNvSpPr>
            <a:spLocks noChangeArrowheads="1"/>
          </p:cNvSpPr>
          <p:nvPr/>
        </p:nvSpPr>
        <p:spPr bwMode="auto">
          <a:xfrm>
            <a:off x="717550" y="1125538"/>
            <a:ext cx="10634663"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buFont typeface="Wingdings" panose="05000000000000000000" pitchFamily="2" charset="2"/>
              <a:buChar char="u"/>
            </a:pPr>
            <a:r>
              <a:rPr lang="zh-CN" altLang="zh-CN" sz="2000" b="1">
                <a:latin typeface="微软雅黑" panose="020B0503020204020204" pitchFamily="34" charset="-122"/>
                <a:ea typeface="微软雅黑" panose="020B0503020204020204" pitchFamily="34" charset="-122"/>
              </a:rPr>
              <a:t>填报</a:t>
            </a:r>
            <a:r>
              <a:rPr lang="zh-CN" altLang="en-US" sz="2000" b="1">
                <a:latin typeface="微软雅黑" panose="020B0503020204020204" pitchFamily="34" charset="-122"/>
                <a:ea typeface="微软雅黑" panose="020B0503020204020204" pitchFamily="34" charset="-122"/>
              </a:rPr>
              <a:t>项目（</a:t>
            </a:r>
            <a:r>
              <a:rPr lang="en-US" altLang="zh-CN" sz="2000" b="1">
                <a:latin typeface="微软雅黑" panose="020B0503020204020204" pitchFamily="34" charset="-122"/>
                <a:ea typeface="微软雅黑" panose="020B0503020204020204" pitchFamily="34" charset="-122"/>
              </a:rPr>
              <a:t>2018</a:t>
            </a:r>
            <a:r>
              <a:rPr lang="zh-CN" altLang="en-US" sz="2000" b="1">
                <a:latin typeface="微软雅黑" panose="020B0503020204020204" pitchFamily="34" charset="-122"/>
                <a:ea typeface="微软雅黑" panose="020B0503020204020204" pitchFamily="34" charset="-122"/>
              </a:rPr>
              <a:t>年毕业学生）</a:t>
            </a:r>
            <a:endParaRPr lang="zh-CN" altLang="zh-CN" sz="2000">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xmlns="" id="{04D0D762-0CD5-4F37-BD40-B92DBB2B9A60}"/>
              </a:ext>
            </a:extLst>
          </p:cNvPr>
          <p:cNvSpPr/>
          <p:nvPr/>
        </p:nvSpPr>
        <p:spPr>
          <a:xfrm>
            <a:off x="3922713" y="2447925"/>
            <a:ext cx="1295400" cy="5508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en-US" sz="1600" b="1" dirty="0">
                <a:solidFill>
                  <a:schemeClr val="bg1"/>
                </a:solidFill>
                <a:latin typeface="微软雅黑" pitchFamily="34" charset="-122"/>
                <a:ea typeface="微软雅黑" pitchFamily="34" charset="-122"/>
              </a:rPr>
              <a:t>党团活动</a:t>
            </a:r>
          </a:p>
        </p:txBody>
      </p:sp>
      <p:sp>
        <p:nvSpPr>
          <p:cNvPr id="6" name="矩形 5">
            <a:extLst>
              <a:ext uri="{FF2B5EF4-FFF2-40B4-BE49-F238E27FC236}">
                <a16:creationId xmlns:a16="http://schemas.microsoft.com/office/drawing/2014/main" xmlns="" id="{8E3AC6D1-8826-48BE-A12F-25697E62BED5}"/>
              </a:ext>
            </a:extLst>
          </p:cNvPr>
          <p:cNvSpPr/>
          <p:nvPr/>
        </p:nvSpPr>
        <p:spPr>
          <a:xfrm>
            <a:off x="5416550" y="2446338"/>
            <a:ext cx="1296988" cy="552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en-US" sz="1600" b="1" dirty="0">
                <a:solidFill>
                  <a:schemeClr val="bg1"/>
                </a:solidFill>
                <a:latin typeface="微软雅黑" pitchFamily="34" charset="-122"/>
                <a:ea typeface="微软雅黑" pitchFamily="34" charset="-122"/>
              </a:rPr>
              <a:t>个人荣誉</a:t>
            </a:r>
            <a:endParaRPr lang="en-US" altLang="zh-CN" sz="1600" b="1" dirty="0">
              <a:solidFill>
                <a:schemeClr val="bg1"/>
              </a:solidFill>
              <a:latin typeface="微软雅黑" pitchFamily="34" charset="-122"/>
              <a:ea typeface="微软雅黑" pitchFamily="34" charset="-122"/>
            </a:endParaRPr>
          </a:p>
          <a:p>
            <a:pPr algn="ctr" fontAlgn="auto">
              <a:spcBef>
                <a:spcPts val="0"/>
              </a:spcBef>
              <a:spcAft>
                <a:spcPts val="0"/>
              </a:spcAft>
              <a:defRPr/>
            </a:pPr>
            <a:r>
              <a:rPr lang="zh-CN" altLang="en-US" sz="1600" b="1" dirty="0">
                <a:solidFill>
                  <a:schemeClr val="bg1"/>
                </a:solidFill>
                <a:latin typeface="微软雅黑" pitchFamily="34" charset="-122"/>
                <a:ea typeface="微软雅黑" pitchFamily="34" charset="-122"/>
              </a:rPr>
              <a:t>称号</a:t>
            </a:r>
          </a:p>
        </p:txBody>
      </p:sp>
      <p:sp>
        <p:nvSpPr>
          <p:cNvPr id="7" name="矩形 6">
            <a:extLst>
              <a:ext uri="{FF2B5EF4-FFF2-40B4-BE49-F238E27FC236}">
                <a16:creationId xmlns:a16="http://schemas.microsoft.com/office/drawing/2014/main" xmlns="" id="{AED5900A-0858-4B50-B620-0ACE81772550}"/>
              </a:ext>
            </a:extLst>
          </p:cNvPr>
          <p:cNvSpPr/>
          <p:nvPr/>
        </p:nvSpPr>
        <p:spPr>
          <a:xfrm>
            <a:off x="2446338" y="2449513"/>
            <a:ext cx="1277937" cy="5476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en-US" sz="1600" b="1" dirty="0">
                <a:solidFill>
                  <a:schemeClr val="bg1"/>
                </a:solidFill>
                <a:latin typeface="微软雅黑" pitchFamily="34" charset="-122"/>
                <a:ea typeface="微软雅黑" pitchFamily="34" charset="-122"/>
              </a:rPr>
              <a:t>军事训练</a:t>
            </a:r>
          </a:p>
        </p:txBody>
      </p:sp>
      <p:sp>
        <p:nvSpPr>
          <p:cNvPr id="8" name="矩形 7">
            <a:extLst>
              <a:ext uri="{FF2B5EF4-FFF2-40B4-BE49-F238E27FC236}">
                <a16:creationId xmlns:a16="http://schemas.microsoft.com/office/drawing/2014/main" xmlns="" id="{27A34484-BA82-45AC-A920-75754A39950D}"/>
              </a:ext>
            </a:extLst>
          </p:cNvPr>
          <p:cNvSpPr/>
          <p:nvPr/>
        </p:nvSpPr>
        <p:spPr>
          <a:xfrm>
            <a:off x="6913563" y="2446338"/>
            <a:ext cx="1279525" cy="552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en-US" sz="1600" b="1" dirty="0">
                <a:solidFill>
                  <a:schemeClr val="bg1"/>
                </a:solidFill>
                <a:latin typeface="微软雅黑" pitchFamily="34" charset="-122"/>
                <a:ea typeface="微软雅黑" pitchFamily="34" charset="-122"/>
              </a:rPr>
              <a:t>日常行为</a:t>
            </a:r>
            <a:endParaRPr lang="en-US" altLang="zh-CN" sz="1600" b="1" dirty="0">
              <a:solidFill>
                <a:schemeClr val="bg1"/>
              </a:solidFill>
              <a:latin typeface="微软雅黑" pitchFamily="34" charset="-122"/>
              <a:ea typeface="微软雅黑" pitchFamily="34" charset="-122"/>
            </a:endParaRPr>
          </a:p>
          <a:p>
            <a:pPr algn="ctr" fontAlgn="auto">
              <a:spcBef>
                <a:spcPts val="0"/>
              </a:spcBef>
              <a:spcAft>
                <a:spcPts val="0"/>
              </a:spcAft>
              <a:defRPr/>
            </a:pPr>
            <a:r>
              <a:rPr lang="zh-CN" altLang="en-US" sz="1600" b="1" dirty="0">
                <a:solidFill>
                  <a:schemeClr val="bg1"/>
                </a:solidFill>
                <a:latin typeface="微软雅黑" pitchFamily="34" charset="-122"/>
                <a:ea typeface="微软雅黑" pitchFamily="34" charset="-122"/>
              </a:rPr>
              <a:t>规范</a:t>
            </a:r>
          </a:p>
        </p:txBody>
      </p:sp>
      <p:sp>
        <p:nvSpPr>
          <p:cNvPr id="9" name="矩形 8">
            <a:extLst>
              <a:ext uri="{FF2B5EF4-FFF2-40B4-BE49-F238E27FC236}">
                <a16:creationId xmlns:a16="http://schemas.microsoft.com/office/drawing/2014/main" xmlns="" id="{D1C34D4E-FDF6-4111-A07B-D2D02EA7794C}"/>
              </a:ext>
            </a:extLst>
          </p:cNvPr>
          <p:cNvSpPr/>
          <p:nvPr/>
        </p:nvSpPr>
        <p:spPr>
          <a:xfrm>
            <a:off x="6284913" y="3084513"/>
            <a:ext cx="1662112" cy="552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zh-CN" sz="1600" b="1" dirty="0">
                <a:solidFill>
                  <a:schemeClr val="bg1"/>
                </a:solidFill>
                <a:latin typeface="微软雅黑" pitchFamily="34" charset="-122"/>
                <a:ea typeface="微软雅黑" pitchFamily="34" charset="-122"/>
              </a:rPr>
              <a:t>校本和选修课程</a:t>
            </a:r>
            <a:endParaRPr lang="zh-CN" altLang="en-US" sz="1600" b="1" dirty="0">
              <a:solidFill>
                <a:schemeClr val="bg1"/>
              </a:solidFill>
              <a:latin typeface="微软雅黑" pitchFamily="34" charset="-122"/>
              <a:ea typeface="微软雅黑" pitchFamily="34" charset="-122"/>
            </a:endParaRPr>
          </a:p>
        </p:txBody>
      </p:sp>
      <p:sp>
        <p:nvSpPr>
          <p:cNvPr id="10" name="矩形 9">
            <a:extLst>
              <a:ext uri="{FF2B5EF4-FFF2-40B4-BE49-F238E27FC236}">
                <a16:creationId xmlns:a16="http://schemas.microsoft.com/office/drawing/2014/main" xmlns="" id="{DEBF5E3A-3BBA-43F7-AC3E-BCB1ECEF55BA}"/>
              </a:ext>
            </a:extLst>
          </p:cNvPr>
          <p:cNvSpPr/>
          <p:nvPr/>
        </p:nvSpPr>
        <p:spPr>
          <a:xfrm>
            <a:off x="825500" y="5256213"/>
            <a:ext cx="1662113" cy="5476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zh-CN" sz="1600" b="1" dirty="0">
                <a:solidFill>
                  <a:schemeClr val="bg1"/>
                </a:solidFill>
                <a:latin typeface="微软雅黑" pitchFamily="34" charset="-122"/>
                <a:ea typeface="微软雅黑" pitchFamily="34" charset="-122"/>
              </a:rPr>
              <a:t>自我介绍</a:t>
            </a:r>
            <a:endParaRPr lang="zh-CN" altLang="en-US" sz="1600" b="1" dirty="0">
              <a:solidFill>
                <a:schemeClr val="bg1"/>
              </a:solidFill>
              <a:latin typeface="微软雅黑" pitchFamily="34" charset="-122"/>
              <a:ea typeface="微软雅黑" pitchFamily="34" charset="-122"/>
            </a:endParaRPr>
          </a:p>
        </p:txBody>
      </p:sp>
      <p:sp>
        <p:nvSpPr>
          <p:cNvPr id="11" name="矩形 10">
            <a:extLst>
              <a:ext uri="{FF2B5EF4-FFF2-40B4-BE49-F238E27FC236}">
                <a16:creationId xmlns:a16="http://schemas.microsoft.com/office/drawing/2014/main" xmlns="" id="{A19BB72B-E384-44FF-B6DD-F50A266FDC8F}"/>
              </a:ext>
            </a:extLst>
          </p:cNvPr>
          <p:cNvSpPr/>
          <p:nvPr/>
        </p:nvSpPr>
        <p:spPr>
          <a:xfrm>
            <a:off x="2693988" y="5257800"/>
            <a:ext cx="1662112" cy="5461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zh-CN" sz="1600" b="1" dirty="0">
                <a:solidFill>
                  <a:schemeClr val="bg1"/>
                </a:solidFill>
                <a:latin typeface="微软雅黑" pitchFamily="34" charset="-122"/>
                <a:ea typeface="微软雅黑" pitchFamily="34" charset="-122"/>
              </a:rPr>
              <a:t>专题报告</a:t>
            </a:r>
            <a:endParaRPr lang="zh-CN" altLang="en-US" sz="1600" b="1" dirty="0">
              <a:solidFill>
                <a:schemeClr val="bg1"/>
              </a:solidFill>
              <a:latin typeface="微软雅黑" pitchFamily="34" charset="-122"/>
              <a:ea typeface="微软雅黑" pitchFamily="34" charset="-122"/>
            </a:endParaRPr>
          </a:p>
        </p:txBody>
      </p:sp>
      <p:sp>
        <p:nvSpPr>
          <p:cNvPr id="12" name="矩形 11">
            <a:extLst>
              <a:ext uri="{FF2B5EF4-FFF2-40B4-BE49-F238E27FC236}">
                <a16:creationId xmlns:a16="http://schemas.microsoft.com/office/drawing/2014/main" xmlns="" id="{ECF0CD09-2139-4B17-A89C-1235B6DD5BFD}"/>
              </a:ext>
            </a:extLst>
          </p:cNvPr>
          <p:cNvSpPr/>
          <p:nvPr/>
        </p:nvSpPr>
        <p:spPr>
          <a:xfrm>
            <a:off x="825500" y="1803400"/>
            <a:ext cx="2792413" cy="5476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zh-CN" altLang="zh-CN" sz="1600" b="1" dirty="0">
                <a:solidFill>
                  <a:schemeClr val="bg1"/>
                </a:solidFill>
                <a:latin typeface="微软雅黑" pitchFamily="34" charset="-122"/>
                <a:ea typeface="微软雅黑" pitchFamily="34" charset="-122"/>
              </a:rPr>
              <a:t>学校需填报</a:t>
            </a:r>
            <a:r>
              <a:rPr lang="en-US" altLang="zh-CN" sz="1600" b="1" dirty="0">
                <a:solidFill>
                  <a:schemeClr val="bg1"/>
                </a:solidFill>
                <a:latin typeface="微软雅黑" pitchFamily="34" charset="-122"/>
                <a:ea typeface="微软雅黑" pitchFamily="34" charset="-122"/>
              </a:rPr>
              <a:t>15</a:t>
            </a:r>
            <a:r>
              <a:rPr lang="zh-CN" altLang="zh-CN" sz="1600" b="1" dirty="0">
                <a:solidFill>
                  <a:schemeClr val="bg1"/>
                </a:solidFill>
                <a:latin typeface="微软雅黑" pitchFamily="34" charset="-122"/>
                <a:ea typeface="微软雅黑" pitchFamily="34" charset="-122"/>
              </a:rPr>
              <a:t>个项目</a:t>
            </a:r>
            <a:endParaRPr lang="zh-CN" altLang="en-US" sz="1600" b="1" dirty="0">
              <a:solidFill>
                <a:schemeClr val="bg1"/>
              </a:solidFill>
              <a:latin typeface="微软雅黑" pitchFamily="34" charset="-122"/>
              <a:ea typeface="微软雅黑" pitchFamily="34" charset="-122"/>
            </a:endParaRPr>
          </a:p>
        </p:txBody>
      </p:sp>
      <p:sp>
        <p:nvSpPr>
          <p:cNvPr id="13" name="矩形 12">
            <a:extLst>
              <a:ext uri="{FF2B5EF4-FFF2-40B4-BE49-F238E27FC236}">
                <a16:creationId xmlns:a16="http://schemas.microsoft.com/office/drawing/2014/main" xmlns="" id="{0954839D-6425-477C-BEB7-677B9C5B953F}"/>
              </a:ext>
            </a:extLst>
          </p:cNvPr>
          <p:cNvSpPr/>
          <p:nvPr/>
        </p:nvSpPr>
        <p:spPr>
          <a:xfrm>
            <a:off x="825500" y="4633913"/>
            <a:ext cx="2792413" cy="5461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zh-CN" altLang="zh-CN" sz="1600" b="1" dirty="0">
                <a:solidFill>
                  <a:schemeClr val="bg1"/>
                </a:solidFill>
                <a:latin typeface="微软雅黑" pitchFamily="34" charset="-122"/>
                <a:ea typeface="微软雅黑" pitchFamily="34" charset="-122"/>
              </a:rPr>
              <a:t>学生需填写</a:t>
            </a:r>
            <a:r>
              <a:rPr lang="en-US" altLang="zh-CN" sz="1600" b="1" dirty="0">
                <a:solidFill>
                  <a:schemeClr val="bg1"/>
                </a:solidFill>
                <a:latin typeface="微软雅黑" pitchFamily="34" charset="-122"/>
                <a:ea typeface="微软雅黑" pitchFamily="34" charset="-122"/>
              </a:rPr>
              <a:t>5</a:t>
            </a:r>
            <a:r>
              <a:rPr lang="zh-CN" altLang="zh-CN" sz="1600" b="1" dirty="0">
                <a:solidFill>
                  <a:schemeClr val="bg1"/>
                </a:solidFill>
                <a:latin typeface="微软雅黑" pitchFamily="34" charset="-122"/>
                <a:ea typeface="微软雅黑" pitchFamily="34" charset="-122"/>
              </a:rPr>
              <a:t>个项目</a:t>
            </a:r>
            <a:endParaRPr lang="zh-CN" altLang="en-US" sz="1600" b="1" dirty="0">
              <a:solidFill>
                <a:schemeClr val="bg1"/>
              </a:solidFill>
              <a:latin typeface="微软雅黑" pitchFamily="34" charset="-122"/>
              <a:ea typeface="微软雅黑" pitchFamily="34" charset="-122"/>
            </a:endParaRPr>
          </a:p>
        </p:txBody>
      </p:sp>
      <p:sp>
        <p:nvSpPr>
          <p:cNvPr id="14" name="矩形 13">
            <a:extLst>
              <a:ext uri="{FF2B5EF4-FFF2-40B4-BE49-F238E27FC236}">
                <a16:creationId xmlns:a16="http://schemas.microsoft.com/office/drawing/2014/main" xmlns="" id="{2BA712DD-9C3F-4112-89AE-4CCADDE13B90}"/>
              </a:ext>
            </a:extLst>
          </p:cNvPr>
          <p:cNvSpPr/>
          <p:nvPr/>
        </p:nvSpPr>
        <p:spPr>
          <a:xfrm>
            <a:off x="4562475" y="5256213"/>
            <a:ext cx="1662113" cy="5476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zh-CN" sz="1600" b="1" dirty="0">
                <a:solidFill>
                  <a:schemeClr val="bg1"/>
                </a:solidFill>
                <a:latin typeface="微软雅黑" pitchFamily="34" charset="-122"/>
                <a:ea typeface="微软雅黑" pitchFamily="34" charset="-122"/>
              </a:rPr>
              <a:t>创造发明专利</a:t>
            </a:r>
            <a:endParaRPr lang="zh-CN" altLang="en-US" sz="1600" b="1" dirty="0">
              <a:solidFill>
                <a:schemeClr val="bg1"/>
              </a:solidFill>
              <a:latin typeface="微软雅黑" pitchFamily="34" charset="-122"/>
              <a:ea typeface="微软雅黑" pitchFamily="34" charset="-122"/>
            </a:endParaRPr>
          </a:p>
        </p:txBody>
      </p:sp>
      <p:sp>
        <p:nvSpPr>
          <p:cNvPr id="15" name="矩形 14">
            <a:extLst>
              <a:ext uri="{FF2B5EF4-FFF2-40B4-BE49-F238E27FC236}">
                <a16:creationId xmlns:a16="http://schemas.microsoft.com/office/drawing/2014/main" xmlns="" id="{5D10C844-AE2B-4247-AC0B-C0FB72CD4F29}"/>
              </a:ext>
            </a:extLst>
          </p:cNvPr>
          <p:cNvSpPr/>
          <p:nvPr/>
        </p:nvSpPr>
        <p:spPr>
          <a:xfrm>
            <a:off x="825500" y="2449513"/>
            <a:ext cx="1420813" cy="5476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en-US" sz="1600" b="1" dirty="0">
                <a:solidFill>
                  <a:schemeClr val="bg1"/>
                </a:solidFill>
                <a:latin typeface="微软雅黑" pitchFamily="34" charset="-122"/>
                <a:ea typeface="微软雅黑" pitchFamily="34" charset="-122"/>
              </a:rPr>
              <a:t>志愿服务</a:t>
            </a:r>
            <a:endParaRPr lang="en-US" altLang="zh-CN" sz="1600" b="1" dirty="0">
              <a:solidFill>
                <a:schemeClr val="bg1"/>
              </a:solidFill>
              <a:latin typeface="微软雅黑" pitchFamily="34" charset="-122"/>
              <a:ea typeface="微软雅黑" pitchFamily="34" charset="-122"/>
            </a:endParaRPr>
          </a:p>
          <a:p>
            <a:pPr algn="ctr" fontAlgn="auto">
              <a:spcBef>
                <a:spcPts val="0"/>
              </a:spcBef>
              <a:spcAft>
                <a:spcPts val="0"/>
              </a:spcAft>
              <a:defRPr/>
            </a:pPr>
            <a:r>
              <a:rPr lang="zh-CN" altLang="en-US" sz="1600" b="1" dirty="0">
                <a:solidFill>
                  <a:schemeClr val="bg1"/>
                </a:solidFill>
                <a:latin typeface="微软雅黑" pitchFamily="34" charset="-122"/>
                <a:ea typeface="微软雅黑" pitchFamily="34" charset="-122"/>
              </a:rPr>
              <a:t>（公益劳动）</a:t>
            </a:r>
          </a:p>
        </p:txBody>
      </p:sp>
      <p:sp>
        <p:nvSpPr>
          <p:cNvPr id="16" name="矩形 15">
            <a:extLst>
              <a:ext uri="{FF2B5EF4-FFF2-40B4-BE49-F238E27FC236}">
                <a16:creationId xmlns:a16="http://schemas.microsoft.com/office/drawing/2014/main" xmlns="" id="{1EBDEBE8-BF06-4E75-8136-15D3E8C40CEB}"/>
              </a:ext>
            </a:extLst>
          </p:cNvPr>
          <p:cNvSpPr/>
          <p:nvPr/>
        </p:nvSpPr>
        <p:spPr>
          <a:xfrm>
            <a:off x="825500" y="3089275"/>
            <a:ext cx="1662113" cy="552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zh-CN" sz="1600" b="1" dirty="0">
                <a:solidFill>
                  <a:schemeClr val="bg1"/>
                </a:solidFill>
                <a:latin typeface="微软雅黑" pitchFamily="34" charset="-122"/>
                <a:ea typeface="微软雅黑" pitchFamily="34" charset="-122"/>
              </a:rPr>
              <a:t>公共基础课（市级）</a:t>
            </a:r>
            <a:endParaRPr lang="zh-CN" altLang="en-US" sz="1600" b="1" dirty="0">
              <a:solidFill>
                <a:schemeClr val="bg1"/>
              </a:solidFill>
              <a:latin typeface="微软雅黑" pitchFamily="34" charset="-122"/>
              <a:ea typeface="微软雅黑" pitchFamily="34" charset="-122"/>
            </a:endParaRPr>
          </a:p>
        </p:txBody>
      </p:sp>
      <p:sp>
        <p:nvSpPr>
          <p:cNvPr id="17" name="矩形 16">
            <a:extLst>
              <a:ext uri="{FF2B5EF4-FFF2-40B4-BE49-F238E27FC236}">
                <a16:creationId xmlns:a16="http://schemas.microsoft.com/office/drawing/2014/main" xmlns="" id="{2607E83C-E6E3-4DF2-9EFA-40841CA16A87}"/>
              </a:ext>
            </a:extLst>
          </p:cNvPr>
          <p:cNvSpPr/>
          <p:nvPr/>
        </p:nvSpPr>
        <p:spPr>
          <a:xfrm>
            <a:off x="2693988" y="3089275"/>
            <a:ext cx="1662112" cy="552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zh-CN" sz="1600" b="1" dirty="0">
                <a:solidFill>
                  <a:schemeClr val="bg1"/>
                </a:solidFill>
                <a:latin typeface="微软雅黑" pitchFamily="34" charset="-122"/>
                <a:ea typeface="微软雅黑" pitchFamily="34" charset="-122"/>
              </a:rPr>
              <a:t>公共基础课（校级）</a:t>
            </a:r>
            <a:endParaRPr lang="zh-CN" altLang="en-US" sz="1600" b="1" dirty="0">
              <a:solidFill>
                <a:schemeClr val="bg1"/>
              </a:solidFill>
              <a:latin typeface="微软雅黑" pitchFamily="34" charset="-122"/>
              <a:ea typeface="微软雅黑" pitchFamily="34" charset="-122"/>
            </a:endParaRPr>
          </a:p>
        </p:txBody>
      </p:sp>
      <p:sp>
        <p:nvSpPr>
          <p:cNvPr id="18" name="矩形 17">
            <a:extLst>
              <a:ext uri="{FF2B5EF4-FFF2-40B4-BE49-F238E27FC236}">
                <a16:creationId xmlns:a16="http://schemas.microsoft.com/office/drawing/2014/main" xmlns="" id="{E6C16E55-562F-42E8-9BCD-E2212C8F735E}"/>
              </a:ext>
            </a:extLst>
          </p:cNvPr>
          <p:cNvSpPr/>
          <p:nvPr/>
        </p:nvSpPr>
        <p:spPr>
          <a:xfrm>
            <a:off x="4562475" y="3089275"/>
            <a:ext cx="1662113" cy="552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zh-CN" sz="1600" b="1" dirty="0">
                <a:solidFill>
                  <a:schemeClr val="bg1"/>
                </a:solidFill>
                <a:latin typeface="微软雅黑" pitchFamily="34" charset="-122"/>
                <a:ea typeface="微软雅黑" pitchFamily="34" charset="-122"/>
              </a:rPr>
              <a:t>专业技能课程</a:t>
            </a:r>
            <a:endParaRPr lang="zh-CN" altLang="en-US" sz="1600" b="1" dirty="0">
              <a:solidFill>
                <a:schemeClr val="bg1"/>
              </a:solidFill>
              <a:latin typeface="微软雅黑" pitchFamily="34" charset="-122"/>
              <a:ea typeface="微软雅黑" pitchFamily="34" charset="-122"/>
            </a:endParaRPr>
          </a:p>
        </p:txBody>
      </p:sp>
      <p:sp>
        <p:nvSpPr>
          <p:cNvPr id="19" name="矩形 18">
            <a:extLst>
              <a:ext uri="{FF2B5EF4-FFF2-40B4-BE49-F238E27FC236}">
                <a16:creationId xmlns:a16="http://schemas.microsoft.com/office/drawing/2014/main" xmlns="" id="{017103E1-78A2-4A87-AC58-1A125FD66268}"/>
              </a:ext>
            </a:extLst>
          </p:cNvPr>
          <p:cNvSpPr/>
          <p:nvPr/>
        </p:nvSpPr>
        <p:spPr>
          <a:xfrm>
            <a:off x="8391525" y="2444750"/>
            <a:ext cx="1279525" cy="552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zh-CN" sz="1600" b="1" dirty="0">
                <a:solidFill>
                  <a:schemeClr val="bg1"/>
                </a:solidFill>
                <a:latin typeface="微软雅黑" pitchFamily="34" charset="-122"/>
                <a:ea typeface="微软雅黑" pitchFamily="34" charset="-122"/>
              </a:rPr>
              <a:t>实习（实训）</a:t>
            </a:r>
            <a:endParaRPr lang="zh-CN" altLang="en-US" sz="1600" b="1" dirty="0">
              <a:solidFill>
                <a:schemeClr val="bg1"/>
              </a:solidFill>
              <a:latin typeface="微软雅黑" pitchFamily="34" charset="-122"/>
              <a:ea typeface="微软雅黑" pitchFamily="34" charset="-122"/>
            </a:endParaRPr>
          </a:p>
        </p:txBody>
      </p:sp>
      <p:sp>
        <p:nvSpPr>
          <p:cNvPr id="20" name="矩形 19">
            <a:extLst>
              <a:ext uri="{FF2B5EF4-FFF2-40B4-BE49-F238E27FC236}">
                <a16:creationId xmlns:a16="http://schemas.microsoft.com/office/drawing/2014/main" xmlns="" id="{FD5D0F31-90B2-47F0-9E72-C221B6FCD974}"/>
              </a:ext>
            </a:extLst>
          </p:cNvPr>
          <p:cNvSpPr/>
          <p:nvPr/>
        </p:nvSpPr>
        <p:spPr>
          <a:xfrm>
            <a:off x="8077200" y="3084513"/>
            <a:ext cx="1662113" cy="552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zh-CN" sz="1600" b="1" dirty="0">
                <a:solidFill>
                  <a:schemeClr val="bg1"/>
                </a:solidFill>
                <a:latin typeface="微软雅黑" pitchFamily="34" charset="-122"/>
                <a:ea typeface="微软雅黑" pitchFamily="34" charset="-122"/>
              </a:rPr>
              <a:t>市级以上奖励或证书</a:t>
            </a:r>
            <a:endParaRPr lang="zh-CN" altLang="en-US" sz="1600" b="1" dirty="0">
              <a:solidFill>
                <a:schemeClr val="bg1"/>
              </a:solidFill>
              <a:latin typeface="微软雅黑" pitchFamily="34" charset="-122"/>
              <a:ea typeface="微软雅黑" pitchFamily="34" charset="-122"/>
            </a:endParaRPr>
          </a:p>
        </p:txBody>
      </p:sp>
      <p:sp>
        <p:nvSpPr>
          <p:cNvPr id="21" name="矩形 20">
            <a:extLst>
              <a:ext uri="{FF2B5EF4-FFF2-40B4-BE49-F238E27FC236}">
                <a16:creationId xmlns:a16="http://schemas.microsoft.com/office/drawing/2014/main" xmlns="" id="{7D37C639-812B-4A55-A5AD-EBDB86C88717}"/>
              </a:ext>
            </a:extLst>
          </p:cNvPr>
          <p:cNvSpPr/>
          <p:nvPr/>
        </p:nvSpPr>
        <p:spPr>
          <a:xfrm>
            <a:off x="9869488" y="2444750"/>
            <a:ext cx="1279525" cy="552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zh-CN" sz="1600" b="1" dirty="0">
                <a:solidFill>
                  <a:schemeClr val="bg1"/>
                </a:solidFill>
                <a:latin typeface="微软雅黑" pitchFamily="34" charset="-122"/>
                <a:ea typeface="微软雅黑" pitchFamily="34" charset="-122"/>
              </a:rPr>
              <a:t>专业技能考证情况</a:t>
            </a:r>
            <a:endParaRPr lang="zh-CN" altLang="en-US" sz="1600" b="1" dirty="0">
              <a:solidFill>
                <a:schemeClr val="bg1"/>
              </a:solidFill>
              <a:latin typeface="微软雅黑" pitchFamily="34" charset="-122"/>
              <a:ea typeface="微软雅黑" pitchFamily="34" charset="-122"/>
            </a:endParaRPr>
          </a:p>
        </p:txBody>
      </p:sp>
      <p:sp>
        <p:nvSpPr>
          <p:cNvPr id="22" name="矩形 21">
            <a:extLst>
              <a:ext uri="{FF2B5EF4-FFF2-40B4-BE49-F238E27FC236}">
                <a16:creationId xmlns:a16="http://schemas.microsoft.com/office/drawing/2014/main" xmlns="" id="{9D27D1F9-EFEE-4713-9F77-BA8A9432F492}"/>
              </a:ext>
            </a:extLst>
          </p:cNvPr>
          <p:cNvSpPr/>
          <p:nvPr/>
        </p:nvSpPr>
        <p:spPr>
          <a:xfrm>
            <a:off x="9869488" y="3084513"/>
            <a:ext cx="1279525" cy="552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zh-CN" sz="1600" b="1" dirty="0">
                <a:solidFill>
                  <a:schemeClr val="bg1"/>
                </a:solidFill>
                <a:latin typeface="微软雅黑" pitchFamily="34" charset="-122"/>
                <a:ea typeface="微软雅黑" pitchFamily="34" charset="-122"/>
              </a:rPr>
              <a:t>各级各类技能大赛</a:t>
            </a:r>
            <a:endParaRPr lang="zh-CN" altLang="en-US" sz="1600" b="1" dirty="0">
              <a:solidFill>
                <a:schemeClr val="bg1"/>
              </a:solidFill>
              <a:latin typeface="微软雅黑" pitchFamily="34" charset="-122"/>
              <a:ea typeface="微软雅黑" pitchFamily="34" charset="-122"/>
            </a:endParaRPr>
          </a:p>
        </p:txBody>
      </p:sp>
      <p:sp>
        <p:nvSpPr>
          <p:cNvPr id="23" name="矩形 22">
            <a:extLst>
              <a:ext uri="{FF2B5EF4-FFF2-40B4-BE49-F238E27FC236}">
                <a16:creationId xmlns:a16="http://schemas.microsoft.com/office/drawing/2014/main" xmlns="" id="{5DCAC931-6307-4035-95EE-B3D586A15EB1}"/>
              </a:ext>
            </a:extLst>
          </p:cNvPr>
          <p:cNvSpPr/>
          <p:nvPr/>
        </p:nvSpPr>
        <p:spPr>
          <a:xfrm>
            <a:off x="825500" y="3840163"/>
            <a:ext cx="1662113" cy="5524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zh-CN" altLang="en-US" sz="1600" b="1" dirty="0">
                <a:solidFill>
                  <a:schemeClr val="bg1"/>
                </a:solidFill>
                <a:latin typeface="华康俪金黑W8(P)"/>
                <a:ea typeface="华康俪金黑W8(P)"/>
                <a:cs typeface="华康俪金黑W8(P)"/>
              </a:rPr>
              <a:t>违纪犯罪</a:t>
            </a:r>
            <a:r>
              <a:rPr lang="zh-CN" altLang="en-US" sz="1600" b="1" dirty="0">
                <a:solidFill>
                  <a:schemeClr val="bg1"/>
                </a:solidFill>
                <a:latin typeface="微软雅黑" pitchFamily="34" charset="-122"/>
                <a:ea typeface="微软雅黑" pitchFamily="34" charset="-122"/>
                <a:cs typeface="华康俪金黑W8(P)"/>
              </a:rPr>
              <a:t>记录</a:t>
            </a:r>
          </a:p>
        </p:txBody>
      </p:sp>
      <p:sp>
        <p:nvSpPr>
          <p:cNvPr id="24" name="矩形 23">
            <a:extLst>
              <a:ext uri="{FF2B5EF4-FFF2-40B4-BE49-F238E27FC236}">
                <a16:creationId xmlns:a16="http://schemas.microsoft.com/office/drawing/2014/main" xmlns="" id="{65132B8B-79E6-4EFE-85AD-2C0CD22F923E}"/>
              </a:ext>
            </a:extLst>
          </p:cNvPr>
          <p:cNvSpPr/>
          <p:nvPr/>
        </p:nvSpPr>
        <p:spPr>
          <a:xfrm>
            <a:off x="2689225" y="3851275"/>
            <a:ext cx="1662113" cy="5524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sz="1600" b="1" dirty="0">
                <a:solidFill>
                  <a:schemeClr val="bg1"/>
                </a:solidFill>
                <a:latin typeface="微软雅黑" pitchFamily="34" charset="-122"/>
                <a:ea typeface="微软雅黑" pitchFamily="34" charset="-122"/>
              </a:rPr>
              <a:t>特色指标</a:t>
            </a:r>
          </a:p>
        </p:txBody>
      </p:sp>
      <p:sp>
        <p:nvSpPr>
          <p:cNvPr id="25" name="矩形 24">
            <a:extLst>
              <a:ext uri="{FF2B5EF4-FFF2-40B4-BE49-F238E27FC236}">
                <a16:creationId xmlns:a16="http://schemas.microsoft.com/office/drawing/2014/main" xmlns="" id="{ABDB5274-D446-48D0-A193-A14B5A03AC2D}"/>
              </a:ext>
            </a:extLst>
          </p:cNvPr>
          <p:cNvSpPr/>
          <p:nvPr/>
        </p:nvSpPr>
        <p:spPr>
          <a:xfrm>
            <a:off x="6426200" y="5256213"/>
            <a:ext cx="1662113" cy="5476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sz="1600" b="1" dirty="0">
                <a:solidFill>
                  <a:schemeClr val="bg1"/>
                </a:solidFill>
                <a:latin typeface="微软雅黑" pitchFamily="34" charset="-122"/>
                <a:ea typeface="微软雅黑" pitchFamily="34" charset="-122"/>
              </a:rPr>
              <a:t>最想从事的职业</a:t>
            </a:r>
          </a:p>
        </p:txBody>
      </p:sp>
      <p:sp>
        <p:nvSpPr>
          <p:cNvPr id="26" name="矩形 25">
            <a:extLst>
              <a:ext uri="{FF2B5EF4-FFF2-40B4-BE49-F238E27FC236}">
                <a16:creationId xmlns:a16="http://schemas.microsoft.com/office/drawing/2014/main" xmlns="" id="{66FDCD5B-99AB-4859-9D5B-6620495F4DB5}"/>
              </a:ext>
            </a:extLst>
          </p:cNvPr>
          <p:cNvSpPr/>
          <p:nvPr/>
        </p:nvSpPr>
        <p:spPr>
          <a:xfrm>
            <a:off x="8302625" y="5245100"/>
            <a:ext cx="1662113" cy="5476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sz="1600" b="1" dirty="0">
                <a:solidFill>
                  <a:schemeClr val="bg1"/>
                </a:solidFill>
                <a:latin typeface="微软雅黑" pitchFamily="34" charset="-122"/>
                <a:ea typeface="微软雅黑" pitchFamily="34" charset="-122"/>
              </a:rPr>
              <a:t>最想报考的专业</a:t>
            </a:r>
          </a:p>
        </p:txBody>
      </p:sp>
      <p:sp>
        <p:nvSpPr>
          <p:cNvPr id="29722" name="TextBox 5">
            <a:extLst>
              <a:ext uri="{FF2B5EF4-FFF2-40B4-BE49-F238E27FC236}">
                <a16:creationId xmlns:a16="http://schemas.microsoft.com/office/drawing/2014/main" xmlns="" id="{9D4360DC-7EBB-48F3-9DB1-AB34BF3A6302}"/>
              </a:ext>
            </a:extLst>
          </p:cNvPr>
          <p:cNvSpPr txBox="1">
            <a:spLocks noChangeArrowheads="1"/>
          </p:cNvSpPr>
          <p:nvPr/>
        </p:nvSpPr>
        <p:spPr bwMode="auto">
          <a:xfrm>
            <a:off x="803275" y="6145213"/>
            <a:ext cx="92487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a:solidFill>
                  <a:srgbClr val="FF0000"/>
                </a:solidFill>
              </a:rPr>
              <a:t>注意：学生填报完毕后务必点击</a:t>
            </a:r>
            <a:r>
              <a:rPr lang="en-US" altLang="zh-CN" b="1">
                <a:solidFill>
                  <a:srgbClr val="FF0000"/>
                </a:solidFill>
              </a:rPr>
              <a:t>【</a:t>
            </a:r>
            <a:r>
              <a:rPr lang="zh-CN" altLang="en-US" b="1">
                <a:solidFill>
                  <a:srgbClr val="FF0000"/>
                </a:solidFill>
              </a:rPr>
              <a:t>确认发布公示</a:t>
            </a:r>
            <a:r>
              <a:rPr lang="en-US" altLang="zh-CN" b="1">
                <a:solidFill>
                  <a:srgbClr val="FF0000"/>
                </a:solidFill>
              </a:rPr>
              <a:t>】</a:t>
            </a:r>
            <a:r>
              <a:rPr lang="zh-CN" altLang="en-US" b="1">
                <a:solidFill>
                  <a:srgbClr val="FF0000"/>
                </a:solidFill>
              </a:rPr>
              <a:t>。否则所填内容无法进入综评报告中。</a:t>
            </a:r>
          </a:p>
        </p:txBody>
      </p:sp>
    </p:spTree>
    <p:extLst>
      <p:ext uri="{BB962C8B-B14F-4D97-AF65-F5344CB8AC3E}">
        <p14:creationId xmlns:p14="http://schemas.microsoft.com/office/powerpoint/2010/main" xmlns="" val="19718287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7CEEC0E4-81FA-4FE1-B4C8-82C7C0AEB31A}"/>
              </a:ext>
            </a:extLst>
          </p:cNvPr>
          <p:cNvSpPr/>
          <p:nvPr/>
        </p:nvSpPr>
        <p:spPr>
          <a:xfrm>
            <a:off x="0" y="1919288"/>
            <a:ext cx="12192000" cy="3019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8" name="矩形 7">
            <a:extLst>
              <a:ext uri="{FF2B5EF4-FFF2-40B4-BE49-F238E27FC236}">
                <a16:creationId xmlns:a16="http://schemas.microsoft.com/office/drawing/2014/main" xmlns="" id="{13DFA1BC-4E78-4004-B8C5-0BD3B59BDF02}"/>
              </a:ext>
            </a:extLst>
          </p:cNvPr>
          <p:cNvSpPr/>
          <p:nvPr/>
        </p:nvSpPr>
        <p:spPr>
          <a:xfrm>
            <a:off x="4835525" y="909638"/>
            <a:ext cx="2520950" cy="2519362"/>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5364" name="文本框 4">
            <a:extLst>
              <a:ext uri="{FF2B5EF4-FFF2-40B4-BE49-F238E27FC236}">
                <a16:creationId xmlns:a16="http://schemas.microsoft.com/office/drawing/2014/main" xmlns="" id="{E6B916D5-290F-412D-8813-C6ADF09B3D41}"/>
              </a:ext>
            </a:extLst>
          </p:cNvPr>
          <p:cNvSpPr txBox="1">
            <a:spLocks noChangeArrowheads="1"/>
          </p:cNvSpPr>
          <p:nvPr/>
        </p:nvSpPr>
        <p:spPr bwMode="auto">
          <a:xfrm>
            <a:off x="5408613" y="663575"/>
            <a:ext cx="1597025" cy="315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9900" dirty="0">
                <a:solidFill>
                  <a:schemeClr val="bg1"/>
                </a:solidFill>
                <a:latin typeface="Impact" panose="020B0806030902050204" pitchFamily="34" charset="0"/>
              </a:rPr>
              <a:t>5</a:t>
            </a:r>
            <a:endParaRPr lang="zh-CN" altLang="en-US" sz="19900" dirty="0">
              <a:solidFill>
                <a:schemeClr val="bg1"/>
              </a:solidFill>
              <a:latin typeface="Impact" panose="020B0806030902050204" pitchFamily="34" charset="0"/>
            </a:endParaRPr>
          </a:p>
        </p:txBody>
      </p:sp>
      <p:sp>
        <p:nvSpPr>
          <p:cNvPr id="15365" name="文本框 5">
            <a:extLst>
              <a:ext uri="{FF2B5EF4-FFF2-40B4-BE49-F238E27FC236}">
                <a16:creationId xmlns:a16="http://schemas.microsoft.com/office/drawing/2014/main" xmlns="" id="{B2CD8B64-0569-439A-AB2C-F6E63F21A998}"/>
              </a:ext>
            </a:extLst>
          </p:cNvPr>
          <p:cNvSpPr txBox="1">
            <a:spLocks noChangeArrowheads="1"/>
          </p:cNvSpPr>
          <p:nvPr/>
        </p:nvSpPr>
        <p:spPr bwMode="auto">
          <a:xfrm>
            <a:off x="3014663" y="3673475"/>
            <a:ext cx="616267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5400" dirty="0">
                <a:solidFill>
                  <a:schemeClr val="bg1"/>
                </a:solidFill>
                <a:latin typeface="方正正准黑简体"/>
                <a:ea typeface="方正正准黑简体"/>
                <a:cs typeface="方正正准黑简体"/>
              </a:rPr>
              <a:t>毕业学生数据填报</a:t>
            </a:r>
            <a:endParaRPr lang="en-US" altLang="zh-CN" sz="5400" dirty="0">
              <a:solidFill>
                <a:schemeClr val="bg1"/>
              </a:solidFill>
              <a:latin typeface="方正正准黑简体"/>
              <a:ea typeface="方正正准黑简体"/>
              <a:cs typeface="方正正准黑简体"/>
            </a:endParaRPr>
          </a:p>
        </p:txBody>
      </p:sp>
      <p:sp>
        <p:nvSpPr>
          <p:cNvPr id="9" name="直角三角形 8">
            <a:extLst>
              <a:ext uri="{FF2B5EF4-FFF2-40B4-BE49-F238E27FC236}">
                <a16:creationId xmlns:a16="http://schemas.microsoft.com/office/drawing/2014/main" xmlns="" id="{12538ABF-28CC-4D2B-8F51-474CEEB94E45}"/>
              </a:ext>
            </a:extLst>
          </p:cNvPr>
          <p:cNvSpPr/>
          <p:nvPr/>
        </p:nvSpPr>
        <p:spPr>
          <a:xfrm>
            <a:off x="7356475" y="909638"/>
            <a:ext cx="268288" cy="1009650"/>
          </a:xfrm>
          <a:prstGeom prst="r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0" name="直角三角形 9">
            <a:extLst>
              <a:ext uri="{FF2B5EF4-FFF2-40B4-BE49-F238E27FC236}">
                <a16:creationId xmlns:a16="http://schemas.microsoft.com/office/drawing/2014/main" xmlns="" id="{E21E2384-461B-4DE4-9870-4FE5CE71E3AE}"/>
              </a:ext>
            </a:extLst>
          </p:cNvPr>
          <p:cNvSpPr/>
          <p:nvPr/>
        </p:nvSpPr>
        <p:spPr>
          <a:xfrm flipH="1">
            <a:off x="4565650" y="909638"/>
            <a:ext cx="268288" cy="1009650"/>
          </a:xfrm>
          <a:prstGeom prst="r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cxnSp>
        <p:nvCxnSpPr>
          <p:cNvPr id="12" name="直接连接符 11">
            <a:extLst>
              <a:ext uri="{FF2B5EF4-FFF2-40B4-BE49-F238E27FC236}">
                <a16:creationId xmlns:a16="http://schemas.microsoft.com/office/drawing/2014/main" xmlns="" id="{F03CDC87-BA68-4B25-8603-59E6A6DAF7CE}"/>
              </a:ext>
            </a:extLst>
          </p:cNvPr>
          <p:cNvCxnSpPr/>
          <p:nvPr/>
        </p:nvCxnSpPr>
        <p:spPr>
          <a:xfrm>
            <a:off x="0" y="4273550"/>
            <a:ext cx="324008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xmlns="" id="{9E5D1D1F-B375-4683-8B76-10FB568AD985}"/>
              </a:ext>
            </a:extLst>
          </p:cNvPr>
          <p:cNvCxnSpPr/>
          <p:nvPr/>
        </p:nvCxnSpPr>
        <p:spPr>
          <a:xfrm>
            <a:off x="8970963" y="4273550"/>
            <a:ext cx="324008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352028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66310" y="260648"/>
            <a:ext cx="6301997" cy="584775"/>
          </a:xfrm>
          <a:prstGeom prst="rect">
            <a:avLst/>
          </a:prstGeom>
          <a:noFill/>
        </p:spPr>
        <p:txBody>
          <a:bodyPr wrap="square" rtlCol="0">
            <a:spAutoFit/>
          </a:bodyPr>
          <a:lstStyle/>
          <a:p>
            <a:r>
              <a:rPr lang="zh-CN" altLang="en-US" sz="3200" dirty="0">
                <a:solidFill>
                  <a:srgbClr val="5F5E5C"/>
                </a:solidFill>
                <a:latin typeface="华康俪金黑W8(P)" pitchFamily="34" charset="-122"/>
                <a:ea typeface="华康俪金黑W8(P)" pitchFamily="34" charset="-122"/>
              </a:rPr>
              <a:t>业务流程示意图</a:t>
            </a:r>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7500" y="1006474"/>
            <a:ext cx="6635750" cy="5413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096057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8">
            <a:extLst>
              <a:ext uri="{FF2B5EF4-FFF2-40B4-BE49-F238E27FC236}">
                <a16:creationId xmlns:a16="http://schemas.microsoft.com/office/drawing/2014/main" xmlns="" id="{18CAE249-8088-4DCC-BADF-CE602D61601A}"/>
              </a:ext>
            </a:extLst>
          </p:cNvPr>
          <p:cNvSpPr txBox="1">
            <a:spLocks noChangeArrowheads="1"/>
          </p:cNvSpPr>
          <p:nvPr/>
        </p:nvSpPr>
        <p:spPr bwMode="auto">
          <a:xfrm>
            <a:off x="966788" y="260350"/>
            <a:ext cx="6300787"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dirty="0">
                <a:solidFill>
                  <a:srgbClr val="5F5E5C"/>
                </a:solidFill>
                <a:latin typeface="华康俪金黑W8(P)"/>
                <a:ea typeface="华康俪金黑W8(P)"/>
                <a:cs typeface="华康俪金黑W8(P)"/>
              </a:rPr>
              <a:t>最想从事的职业</a:t>
            </a:r>
          </a:p>
        </p:txBody>
      </p:sp>
      <p:sp>
        <p:nvSpPr>
          <p:cNvPr id="16387" name="矩形 3">
            <a:extLst>
              <a:ext uri="{FF2B5EF4-FFF2-40B4-BE49-F238E27FC236}">
                <a16:creationId xmlns:a16="http://schemas.microsoft.com/office/drawing/2014/main" xmlns="" id="{ED493125-81F1-45D0-B7DE-2B34831EFD17}"/>
              </a:ext>
            </a:extLst>
          </p:cNvPr>
          <p:cNvSpPr>
            <a:spLocks noChangeArrowheads="1"/>
          </p:cNvSpPr>
          <p:nvPr/>
        </p:nvSpPr>
        <p:spPr bwMode="auto">
          <a:xfrm>
            <a:off x="285750" y="3024188"/>
            <a:ext cx="120015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600"/>
          </a:p>
        </p:txBody>
      </p:sp>
      <p:pic>
        <p:nvPicPr>
          <p:cNvPr id="16388" name="Picture 31">
            <a:extLst>
              <a:ext uri="{FF2B5EF4-FFF2-40B4-BE49-F238E27FC236}">
                <a16:creationId xmlns:a16="http://schemas.microsoft.com/office/drawing/2014/main" xmlns="" id="{67E6D41E-709D-45C9-8957-745C0BD625D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85838" y="1025525"/>
            <a:ext cx="8759825" cy="558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119200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8">
            <a:extLst>
              <a:ext uri="{FF2B5EF4-FFF2-40B4-BE49-F238E27FC236}">
                <a16:creationId xmlns:a16="http://schemas.microsoft.com/office/drawing/2014/main" xmlns="" id="{D5A37D40-B716-496F-84AB-1F0D309F5E71}"/>
              </a:ext>
            </a:extLst>
          </p:cNvPr>
          <p:cNvSpPr txBox="1">
            <a:spLocks noChangeArrowheads="1"/>
          </p:cNvSpPr>
          <p:nvPr/>
        </p:nvSpPr>
        <p:spPr bwMode="auto">
          <a:xfrm>
            <a:off x="966788" y="260350"/>
            <a:ext cx="6300787"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dirty="0">
                <a:solidFill>
                  <a:srgbClr val="5F5E5C"/>
                </a:solidFill>
                <a:latin typeface="华康俪金黑W8(P)"/>
                <a:ea typeface="华康俪金黑W8(P)"/>
                <a:cs typeface="华康俪金黑W8(P)"/>
              </a:rPr>
              <a:t>最想从事的职业</a:t>
            </a:r>
          </a:p>
        </p:txBody>
      </p:sp>
      <p:sp>
        <p:nvSpPr>
          <p:cNvPr id="17411" name="矩形 3">
            <a:extLst>
              <a:ext uri="{FF2B5EF4-FFF2-40B4-BE49-F238E27FC236}">
                <a16:creationId xmlns:a16="http://schemas.microsoft.com/office/drawing/2014/main" xmlns="" id="{2F76D51C-218F-4F1D-A674-BB00708E2FAF}"/>
              </a:ext>
            </a:extLst>
          </p:cNvPr>
          <p:cNvSpPr>
            <a:spLocks noChangeArrowheads="1"/>
          </p:cNvSpPr>
          <p:nvPr/>
        </p:nvSpPr>
        <p:spPr bwMode="auto">
          <a:xfrm>
            <a:off x="285750" y="3024188"/>
            <a:ext cx="120015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600"/>
          </a:p>
        </p:txBody>
      </p:sp>
      <p:pic>
        <p:nvPicPr>
          <p:cNvPr id="17412" name="Picture 2">
            <a:extLst>
              <a:ext uri="{FF2B5EF4-FFF2-40B4-BE49-F238E27FC236}">
                <a16:creationId xmlns:a16="http://schemas.microsoft.com/office/drawing/2014/main" xmlns="" id="{CA296388-BA1B-4E96-900C-984FA823FA1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25525" y="2305050"/>
            <a:ext cx="7589838" cy="349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3" name="TextBox 5">
            <a:extLst>
              <a:ext uri="{FF2B5EF4-FFF2-40B4-BE49-F238E27FC236}">
                <a16:creationId xmlns:a16="http://schemas.microsoft.com/office/drawing/2014/main" xmlns="" id="{5B85498F-5096-45CB-AC50-9C0991EBE276}"/>
              </a:ext>
            </a:extLst>
          </p:cNvPr>
          <p:cNvSpPr txBox="1">
            <a:spLocks noChangeArrowheads="1"/>
          </p:cNvSpPr>
          <p:nvPr/>
        </p:nvSpPr>
        <p:spPr bwMode="auto">
          <a:xfrm>
            <a:off x="1330325" y="1385888"/>
            <a:ext cx="87249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FF0000"/>
                </a:solidFill>
              </a:rPr>
              <a:t>注意：填报完毕后务必点击</a:t>
            </a:r>
            <a:r>
              <a:rPr lang="en-US" altLang="zh-CN" b="1">
                <a:solidFill>
                  <a:srgbClr val="FF0000"/>
                </a:solidFill>
              </a:rPr>
              <a:t>【</a:t>
            </a:r>
            <a:r>
              <a:rPr lang="zh-CN" altLang="en-US" b="1">
                <a:solidFill>
                  <a:srgbClr val="FF0000"/>
                </a:solidFill>
              </a:rPr>
              <a:t>确认发布公示</a:t>
            </a:r>
            <a:r>
              <a:rPr lang="en-US" altLang="zh-CN" b="1">
                <a:solidFill>
                  <a:srgbClr val="FF0000"/>
                </a:solidFill>
              </a:rPr>
              <a:t>】</a:t>
            </a:r>
            <a:r>
              <a:rPr lang="zh-CN" altLang="en-US" b="1">
                <a:solidFill>
                  <a:srgbClr val="FF0000"/>
                </a:solidFill>
              </a:rPr>
              <a:t>。否则所填内容无法进入综评报告中。</a:t>
            </a:r>
          </a:p>
        </p:txBody>
      </p:sp>
    </p:spTree>
    <p:extLst>
      <p:ext uri="{BB962C8B-B14F-4D97-AF65-F5344CB8AC3E}">
        <p14:creationId xmlns:p14="http://schemas.microsoft.com/office/powerpoint/2010/main" xmlns="" val="344741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8">
            <a:extLst>
              <a:ext uri="{FF2B5EF4-FFF2-40B4-BE49-F238E27FC236}">
                <a16:creationId xmlns:a16="http://schemas.microsoft.com/office/drawing/2014/main" xmlns="" id="{3B3ED6FC-406E-4B63-A0E1-D7A52A4F2C15}"/>
              </a:ext>
            </a:extLst>
          </p:cNvPr>
          <p:cNvSpPr txBox="1">
            <a:spLocks noChangeArrowheads="1"/>
          </p:cNvSpPr>
          <p:nvPr/>
        </p:nvSpPr>
        <p:spPr bwMode="auto">
          <a:xfrm>
            <a:off x="966788" y="260350"/>
            <a:ext cx="6300787"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dirty="0">
                <a:solidFill>
                  <a:srgbClr val="5F5E5C"/>
                </a:solidFill>
                <a:latin typeface="华康俪金黑W8(P)"/>
                <a:ea typeface="华康俪金黑W8(P)"/>
                <a:cs typeface="华康俪金黑W8(P)"/>
              </a:rPr>
              <a:t>最想报考的专业</a:t>
            </a:r>
          </a:p>
        </p:txBody>
      </p:sp>
      <p:pic>
        <p:nvPicPr>
          <p:cNvPr id="18435" name="Picture 2">
            <a:extLst>
              <a:ext uri="{FF2B5EF4-FFF2-40B4-BE49-F238E27FC236}">
                <a16:creationId xmlns:a16="http://schemas.microsoft.com/office/drawing/2014/main" xmlns="" id="{B9AACF51-EF9B-4F32-A6B7-C0B3BF07174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33463" y="1417638"/>
            <a:ext cx="8904287" cy="438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793847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8">
            <a:extLst>
              <a:ext uri="{FF2B5EF4-FFF2-40B4-BE49-F238E27FC236}">
                <a16:creationId xmlns:a16="http://schemas.microsoft.com/office/drawing/2014/main" xmlns="" id="{FD319183-E35A-43F9-A37F-56332E71C146}"/>
              </a:ext>
            </a:extLst>
          </p:cNvPr>
          <p:cNvSpPr txBox="1">
            <a:spLocks noChangeArrowheads="1"/>
          </p:cNvSpPr>
          <p:nvPr/>
        </p:nvSpPr>
        <p:spPr bwMode="auto">
          <a:xfrm>
            <a:off x="966788" y="260350"/>
            <a:ext cx="6300787"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dirty="0">
                <a:solidFill>
                  <a:srgbClr val="5F5E5C"/>
                </a:solidFill>
                <a:latin typeface="华康俪金黑W8(P)"/>
                <a:ea typeface="华康俪金黑W8(P)"/>
                <a:cs typeface="华康俪金黑W8(P)"/>
              </a:rPr>
              <a:t>最想报考的专业</a:t>
            </a:r>
          </a:p>
        </p:txBody>
      </p:sp>
      <p:pic>
        <p:nvPicPr>
          <p:cNvPr id="19459" name="Picture 2">
            <a:extLst>
              <a:ext uri="{FF2B5EF4-FFF2-40B4-BE49-F238E27FC236}">
                <a16:creationId xmlns:a16="http://schemas.microsoft.com/office/drawing/2014/main" xmlns="" id="{F7D5DD4E-8D0F-43D7-AF20-2A962E77986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1250" y="2452688"/>
            <a:ext cx="7170738" cy="317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0" name="TextBox 4">
            <a:extLst>
              <a:ext uri="{FF2B5EF4-FFF2-40B4-BE49-F238E27FC236}">
                <a16:creationId xmlns:a16="http://schemas.microsoft.com/office/drawing/2014/main" xmlns="" id="{87758604-CE7C-4EDD-8F44-D5AB9AA7BFFE}"/>
              </a:ext>
            </a:extLst>
          </p:cNvPr>
          <p:cNvSpPr txBox="1">
            <a:spLocks noChangeArrowheads="1"/>
          </p:cNvSpPr>
          <p:nvPr/>
        </p:nvSpPr>
        <p:spPr bwMode="auto">
          <a:xfrm>
            <a:off x="1330325" y="1385888"/>
            <a:ext cx="87249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FF0000"/>
                </a:solidFill>
              </a:rPr>
              <a:t>注意：填报完毕后务必点击</a:t>
            </a:r>
            <a:r>
              <a:rPr lang="en-US" altLang="zh-CN" b="1">
                <a:solidFill>
                  <a:srgbClr val="FF0000"/>
                </a:solidFill>
              </a:rPr>
              <a:t>【</a:t>
            </a:r>
            <a:r>
              <a:rPr lang="zh-CN" altLang="en-US" b="1">
                <a:solidFill>
                  <a:srgbClr val="FF0000"/>
                </a:solidFill>
              </a:rPr>
              <a:t>确认发布公示</a:t>
            </a:r>
            <a:r>
              <a:rPr lang="en-US" altLang="zh-CN" b="1">
                <a:solidFill>
                  <a:srgbClr val="FF0000"/>
                </a:solidFill>
              </a:rPr>
              <a:t>】</a:t>
            </a:r>
            <a:r>
              <a:rPr lang="zh-CN" altLang="en-US" b="1">
                <a:solidFill>
                  <a:srgbClr val="FF0000"/>
                </a:solidFill>
              </a:rPr>
              <a:t>。否则所填内容无法进入综评报告中。</a:t>
            </a:r>
          </a:p>
        </p:txBody>
      </p:sp>
    </p:spTree>
    <p:extLst>
      <p:ext uri="{BB962C8B-B14F-4D97-AF65-F5344CB8AC3E}">
        <p14:creationId xmlns:p14="http://schemas.microsoft.com/office/powerpoint/2010/main" xmlns="" val="38190986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8">
            <a:extLst>
              <a:ext uri="{FF2B5EF4-FFF2-40B4-BE49-F238E27FC236}">
                <a16:creationId xmlns:a16="http://schemas.microsoft.com/office/drawing/2014/main" xmlns="" id="{F53F2FEB-3810-4090-A83C-71E84947E0C3}"/>
              </a:ext>
            </a:extLst>
          </p:cNvPr>
          <p:cNvSpPr txBox="1">
            <a:spLocks noChangeArrowheads="1"/>
          </p:cNvSpPr>
          <p:nvPr/>
        </p:nvSpPr>
        <p:spPr bwMode="auto">
          <a:xfrm>
            <a:off x="966788" y="260350"/>
            <a:ext cx="6300787"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自我介绍</a:t>
            </a:r>
          </a:p>
        </p:txBody>
      </p:sp>
      <p:pic>
        <p:nvPicPr>
          <p:cNvPr id="20483" name="Picture 3">
            <a:extLst>
              <a:ext uri="{FF2B5EF4-FFF2-40B4-BE49-F238E27FC236}">
                <a16:creationId xmlns:a16="http://schemas.microsoft.com/office/drawing/2014/main" xmlns="" id="{21947723-94EF-4D32-AD23-D7EE07995F3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1200" y="949325"/>
            <a:ext cx="997585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619727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8">
            <a:extLst>
              <a:ext uri="{FF2B5EF4-FFF2-40B4-BE49-F238E27FC236}">
                <a16:creationId xmlns:a16="http://schemas.microsoft.com/office/drawing/2014/main" xmlns="" id="{97211DCA-7342-4743-8D19-40CDD0A7605F}"/>
              </a:ext>
            </a:extLst>
          </p:cNvPr>
          <p:cNvSpPr txBox="1">
            <a:spLocks noChangeArrowheads="1"/>
          </p:cNvSpPr>
          <p:nvPr/>
        </p:nvSpPr>
        <p:spPr bwMode="auto">
          <a:xfrm>
            <a:off x="966788" y="260350"/>
            <a:ext cx="6300787"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自我介绍</a:t>
            </a:r>
          </a:p>
        </p:txBody>
      </p:sp>
      <p:sp>
        <p:nvSpPr>
          <p:cNvPr id="21507" name="TextBox 4">
            <a:extLst>
              <a:ext uri="{FF2B5EF4-FFF2-40B4-BE49-F238E27FC236}">
                <a16:creationId xmlns:a16="http://schemas.microsoft.com/office/drawing/2014/main" xmlns="" id="{6E10DB69-3F82-47DE-8B3E-6B8421423F2A}"/>
              </a:ext>
            </a:extLst>
          </p:cNvPr>
          <p:cNvSpPr txBox="1">
            <a:spLocks noChangeArrowheads="1"/>
          </p:cNvSpPr>
          <p:nvPr/>
        </p:nvSpPr>
        <p:spPr bwMode="auto">
          <a:xfrm>
            <a:off x="1330325" y="1385888"/>
            <a:ext cx="87249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FF0000"/>
                </a:solidFill>
              </a:rPr>
              <a:t>注意：填报完毕后务必点击</a:t>
            </a:r>
            <a:r>
              <a:rPr lang="en-US" altLang="zh-CN" b="1">
                <a:solidFill>
                  <a:srgbClr val="FF0000"/>
                </a:solidFill>
              </a:rPr>
              <a:t>【</a:t>
            </a:r>
            <a:r>
              <a:rPr lang="zh-CN" altLang="en-US" b="1">
                <a:solidFill>
                  <a:srgbClr val="FF0000"/>
                </a:solidFill>
              </a:rPr>
              <a:t>确认发布公示</a:t>
            </a:r>
            <a:r>
              <a:rPr lang="en-US" altLang="zh-CN" b="1">
                <a:solidFill>
                  <a:srgbClr val="FF0000"/>
                </a:solidFill>
              </a:rPr>
              <a:t>】</a:t>
            </a:r>
            <a:r>
              <a:rPr lang="zh-CN" altLang="en-US" b="1">
                <a:solidFill>
                  <a:srgbClr val="FF0000"/>
                </a:solidFill>
              </a:rPr>
              <a:t>。否则所填内容无法进入综评报告中。</a:t>
            </a:r>
          </a:p>
        </p:txBody>
      </p:sp>
      <p:pic>
        <p:nvPicPr>
          <p:cNvPr id="21508" name="Picture 2">
            <a:extLst>
              <a:ext uri="{FF2B5EF4-FFF2-40B4-BE49-F238E27FC236}">
                <a16:creationId xmlns:a16="http://schemas.microsoft.com/office/drawing/2014/main" xmlns="" id="{B682B013-6BF4-48EB-B16E-E47E389245C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1638" y="2144713"/>
            <a:ext cx="7656512" cy="401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866019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8">
            <a:extLst>
              <a:ext uri="{FF2B5EF4-FFF2-40B4-BE49-F238E27FC236}">
                <a16:creationId xmlns:a16="http://schemas.microsoft.com/office/drawing/2014/main" xmlns="" id="{78E08E8D-5012-4D82-A490-1B20CF8D1BD7}"/>
              </a:ext>
            </a:extLst>
          </p:cNvPr>
          <p:cNvSpPr txBox="1">
            <a:spLocks noChangeArrowheads="1"/>
          </p:cNvSpPr>
          <p:nvPr/>
        </p:nvSpPr>
        <p:spPr bwMode="auto">
          <a:xfrm>
            <a:off x="966788" y="260350"/>
            <a:ext cx="6300787"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专题报告</a:t>
            </a:r>
          </a:p>
        </p:txBody>
      </p:sp>
      <p:sp>
        <p:nvSpPr>
          <p:cNvPr id="22531" name="TextBox 4">
            <a:extLst>
              <a:ext uri="{FF2B5EF4-FFF2-40B4-BE49-F238E27FC236}">
                <a16:creationId xmlns:a16="http://schemas.microsoft.com/office/drawing/2014/main" xmlns="" id="{903E0E80-AC58-4DE0-BA8D-E3CF0E5901AC}"/>
              </a:ext>
            </a:extLst>
          </p:cNvPr>
          <p:cNvSpPr txBox="1">
            <a:spLocks noChangeArrowheads="1"/>
          </p:cNvSpPr>
          <p:nvPr/>
        </p:nvSpPr>
        <p:spPr bwMode="auto">
          <a:xfrm>
            <a:off x="1122363" y="4419600"/>
            <a:ext cx="9577387"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FF0000"/>
                </a:solidFill>
              </a:rPr>
              <a:t>注意：专题报告填报完毕后请学生及时</a:t>
            </a:r>
            <a:r>
              <a:rPr lang="en-US" altLang="zh-CN" b="1">
                <a:solidFill>
                  <a:srgbClr val="FF0000"/>
                </a:solidFill>
              </a:rPr>
              <a:t>【</a:t>
            </a:r>
            <a:r>
              <a:rPr lang="zh-CN" altLang="en-US" b="1">
                <a:solidFill>
                  <a:srgbClr val="FF0000"/>
                </a:solidFill>
              </a:rPr>
              <a:t>提交审阅</a:t>
            </a:r>
            <a:r>
              <a:rPr lang="en-US" altLang="zh-CN" b="1">
                <a:solidFill>
                  <a:srgbClr val="FF0000"/>
                </a:solidFill>
              </a:rPr>
              <a:t>】</a:t>
            </a:r>
            <a:r>
              <a:rPr lang="zh-CN" altLang="en-US" b="1">
                <a:solidFill>
                  <a:srgbClr val="FF0000"/>
                </a:solidFill>
              </a:rPr>
              <a:t>。</a:t>
            </a:r>
            <a:endParaRPr lang="en-US" altLang="zh-CN" b="1">
              <a:solidFill>
                <a:srgbClr val="FF0000"/>
              </a:solidFill>
            </a:endParaRPr>
          </a:p>
          <a:p>
            <a:pPr eaLnBrk="1" hangingPunct="1"/>
            <a:r>
              <a:rPr lang="zh-CN" altLang="en-US" b="1">
                <a:solidFill>
                  <a:srgbClr val="FF0000"/>
                </a:solidFill>
              </a:rPr>
              <a:t>               班主任审阅通过后必须填写评语。</a:t>
            </a:r>
            <a:endParaRPr lang="en-US" altLang="zh-CN" b="1">
              <a:solidFill>
                <a:srgbClr val="FF0000"/>
              </a:solidFill>
            </a:endParaRPr>
          </a:p>
          <a:p>
            <a:pPr eaLnBrk="1" hangingPunct="1"/>
            <a:r>
              <a:rPr lang="zh-CN" altLang="en-US" b="1">
                <a:solidFill>
                  <a:srgbClr val="FF0000"/>
                </a:solidFill>
              </a:rPr>
              <a:t>               审阅通过后请学生及时点击</a:t>
            </a:r>
            <a:r>
              <a:rPr lang="en-US" altLang="zh-CN" b="1">
                <a:solidFill>
                  <a:srgbClr val="FF0000"/>
                </a:solidFill>
              </a:rPr>
              <a:t>【</a:t>
            </a:r>
            <a:r>
              <a:rPr lang="zh-CN" altLang="en-US" b="1">
                <a:solidFill>
                  <a:srgbClr val="FF0000"/>
                </a:solidFill>
              </a:rPr>
              <a:t>确认发布公示</a:t>
            </a:r>
            <a:r>
              <a:rPr lang="en-US" altLang="zh-CN" b="1">
                <a:solidFill>
                  <a:srgbClr val="FF0000"/>
                </a:solidFill>
              </a:rPr>
              <a:t>】</a:t>
            </a:r>
            <a:r>
              <a:rPr lang="zh-CN" altLang="en-US" b="1">
                <a:solidFill>
                  <a:srgbClr val="FF0000"/>
                </a:solidFill>
              </a:rPr>
              <a:t>。否则所填内容无法进入综评报告中。</a:t>
            </a:r>
          </a:p>
        </p:txBody>
      </p:sp>
      <p:pic>
        <p:nvPicPr>
          <p:cNvPr id="22532" name="Picture 2">
            <a:extLst>
              <a:ext uri="{FF2B5EF4-FFF2-40B4-BE49-F238E27FC236}">
                <a16:creationId xmlns:a16="http://schemas.microsoft.com/office/drawing/2014/main" xmlns="" id="{B5F152BB-28B7-4422-B7F7-3D7119FCA62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1400" y="2130425"/>
            <a:ext cx="7199313"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3" name="Picture 3">
            <a:extLst>
              <a:ext uri="{FF2B5EF4-FFF2-40B4-BE49-F238E27FC236}">
                <a16:creationId xmlns:a16="http://schemas.microsoft.com/office/drawing/2014/main" xmlns="" id="{6213AD6D-D51C-4FC3-BFE6-3B00044D6A5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2363" y="3363913"/>
            <a:ext cx="7285037"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4" name="TextBox 7">
            <a:extLst>
              <a:ext uri="{FF2B5EF4-FFF2-40B4-BE49-F238E27FC236}">
                <a16:creationId xmlns:a16="http://schemas.microsoft.com/office/drawing/2014/main" xmlns="" id="{BD6DA400-BD18-4249-B080-FE968A279988}"/>
              </a:ext>
            </a:extLst>
          </p:cNvPr>
          <p:cNvSpPr txBox="1">
            <a:spLocks noChangeArrowheads="1"/>
          </p:cNvSpPr>
          <p:nvPr/>
        </p:nvSpPr>
        <p:spPr bwMode="auto">
          <a:xfrm>
            <a:off x="1219200" y="1662113"/>
            <a:ext cx="40322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t>填报完毕未提交审阅</a:t>
            </a:r>
          </a:p>
        </p:txBody>
      </p:sp>
      <p:sp>
        <p:nvSpPr>
          <p:cNvPr id="22535" name="TextBox 8">
            <a:extLst>
              <a:ext uri="{FF2B5EF4-FFF2-40B4-BE49-F238E27FC236}">
                <a16:creationId xmlns:a16="http://schemas.microsoft.com/office/drawing/2014/main" xmlns="" id="{FDF64FC9-0D10-4194-AA18-5858747F09CA}"/>
              </a:ext>
            </a:extLst>
          </p:cNvPr>
          <p:cNvSpPr txBox="1">
            <a:spLocks noChangeArrowheads="1"/>
          </p:cNvSpPr>
          <p:nvPr/>
        </p:nvSpPr>
        <p:spPr bwMode="auto">
          <a:xfrm>
            <a:off x="1246188" y="2895600"/>
            <a:ext cx="356076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t>审阅通过后未确认发布</a:t>
            </a:r>
          </a:p>
        </p:txBody>
      </p:sp>
    </p:spTree>
    <p:extLst>
      <p:ext uri="{BB962C8B-B14F-4D97-AF65-F5344CB8AC3E}">
        <p14:creationId xmlns:p14="http://schemas.microsoft.com/office/powerpoint/2010/main" xmlns="" val="1512339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8">
            <a:extLst>
              <a:ext uri="{FF2B5EF4-FFF2-40B4-BE49-F238E27FC236}">
                <a16:creationId xmlns:a16="http://schemas.microsoft.com/office/drawing/2014/main" xmlns="" id="{2D691F85-8A5C-4E2E-B3C5-7D593EFA5143}"/>
              </a:ext>
            </a:extLst>
          </p:cNvPr>
          <p:cNvSpPr txBox="1">
            <a:spLocks noChangeArrowheads="1"/>
          </p:cNvSpPr>
          <p:nvPr/>
        </p:nvSpPr>
        <p:spPr bwMode="auto">
          <a:xfrm>
            <a:off x="966788" y="260350"/>
            <a:ext cx="408463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违纪犯罪记录</a:t>
            </a:r>
          </a:p>
        </p:txBody>
      </p:sp>
      <p:pic>
        <p:nvPicPr>
          <p:cNvPr id="24579" name="Picture 5">
            <a:extLst>
              <a:ext uri="{FF2B5EF4-FFF2-40B4-BE49-F238E27FC236}">
                <a16:creationId xmlns:a16="http://schemas.microsoft.com/office/drawing/2014/main" xmlns="" id="{F2BC3404-60E6-4324-8EFA-AEC72BC3EC4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700" y="1550988"/>
            <a:ext cx="9948863" cy="235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0" name="Picture 6">
            <a:extLst>
              <a:ext uri="{FF2B5EF4-FFF2-40B4-BE49-F238E27FC236}">
                <a16:creationId xmlns:a16="http://schemas.microsoft.com/office/drawing/2014/main" xmlns="" id="{C8427E90-0E4A-434F-BF32-3C1AF0C8BE4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95863" y="3698875"/>
            <a:ext cx="5219700"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1" name="TextBox 7">
            <a:extLst>
              <a:ext uri="{FF2B5EF4-FFF2-40B4-BE49-F238E27FC236}">
                <a16:creationId xmlns:a16="http://schemas.microsoft.com/office/drawing/2014/main" xmlns="" id="{F2FE06A2-20A8-4A0F-9044-F91C90071229}"/>
              </a:ext>
            </a:extLst>
          </p:cNvPr>
          <p:cNvSpPr txBox="1">
            <a:spLocks noChangeArrowheads="1"/>
          </p:cNvSpPr>
          <p:nvPr/>
        </p:nvSpPr>
        <p:spPr bwMode="auto">
          <a:xfrm>
            <a:off x="735013" y="1039813"/>
            <a:ext cx="506571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FF0000"/>
                </a:solidFill>
              </a:rPr>
              <a:t>注意：对毕业年级学生填写最终违纪违规记录。</a:t>
            </a:r>
          </a:p>
        </p:txBody>
      </p:sp>
    </p:spTree>
    <p:extLst>
      <p:ext uri="{BB962C8B-B14F-4D97-AF65-F5344CB8AC3E}">
        <p14:creationId xmlns:p14="http://schemas.microsoft.com/office/powerpoint/2010/main" xmlns="" val="36037504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8">
            <a:extLst>
              <a:ext uri="{FF2B5EF4-FFF2-40B4-BE49-F238E27FC236}">
                <a16:creationId xmlns:a16="http://schemas.microsoft.com/office/drawing/2014/main" xmlns="" id="{9A4A7552-2FC5-4096-A015-B0578102F222}"/>
              </a:ext>
            </a:extLst>
          </p:cNvPr>
          <p:cNvSpPr txBox="1">
            <a:spLocks noChangeArrowheads="1"/>
          </p:cNvSpPr>
          <p:nvPr/>
        </p:nvSpPr>
        <p:spPr bwMode="auto">
          <a:xfrm>
            <a:off x="966788" y="260350"/>
            <a:ext cx="408463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特色指标填报</a:t>
            </a:r>
          </a:p>
        </p:txBody>
      </p:sp>
      <p:sp>
        <p:nvSpPr>
          <p:cNvPr id="25603" name="TextBox 7">
            <a:extLst>
              <a:ext uri="{FF2B5EF4-FFF2-40B4-BE49-F238E27FC236}">
                <a16:creationId xmlns:a16="http://schemas.microsoft.com/office/drawing/2014/main" xmlns="" id="{FD63CC0E-037D-4B6A-A61D-9395A419B025}"/>
              </a:ext>
            </a:extLst>
          </p:cNvPr>
          <p:cNvSpPr txBox="1">
            <a:spLocks noChangeArrowheads="1"/>
          </p:cNvSpPr>
          <p:nvPr/>
        </p:nvSpPr>
        <p:spPr bwMode="auto">
          <a:xfrm>
            <a:off x="720725" y="1550988"/>
            <a:ext cx="99472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FF0000"/>
                </a:solidFill>
              </a:rPr>
              <a:t>注意：如果学校存在主管单位审核通过的特色指标，请为毕业年级学生填写特色指标表现等第。</a:t>
            </a:r>
          </a:p>
        </p:txBody>
      </p:sp>
      <p:pic>
        <p:nvPicPr>
          <p:cNvPr id="25604" name="Picture 2">
            <a:extLst>
              <a:ext uri="{FF2B5EF4-FFF2-40B4-BE49-F238E27FC236}">
                <a16:creationId xmlns:a16="http://schemas.microsoft.com/office/drawing/2014/main" xmlns="" id="{65A3C1C1-3F5A-433D-85FF-E6B78B485B5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6438" y="2778125"/>
            <a:ext cx="13544551" cy="299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742625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7CEEC0E4-81FA-4FE1-B4C8-82C7C0AEB31A}"/>
              </a:ext>
            </a:extLst>
          </p:cNvPr>
          <p:cNvSpPr/>
          <p:nvPr/>
        </p:nvSpPr>
        <p:spPr>
          <a:xfrm>
            <a:off x="0" y="1919288"/>
            <a:ext cx="12192000" cy="3019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8" name="矩形 7">
            <a:extLst>
              <a:ext uri="{FF2B5EF4-FFF2-40B4-BE49-F238E27FC236}">
                <a16:creationId xmlns:a16="http://schemas.microsoft.com/office/drawing/2014/main" xmlns="" id="{13DFA1BC-4E78-4004-B8C5-0BD3B59BDF02}"/>
              </a:ext>
            </a:extLst>
          </p:cNvPr>
          <p:cNvSpPr/>
          <p:nvPr/>
        </p:nvSpPr>
        <p:spPr>
          <a:xfrm>
            <a:off x="4835525" y="909638"/>
            <a:ext cx="2520950" cy="2519362"/>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5364" name="文本框 4">
            <a:extLst>
              <a:ext uri="{FF2B5EF4-FFF2-40B4-BE49-F238E27FC236}">
                <a16:creationId xmlns:a16="http://schemas.microsoft.com/office/drawing/2014/main" xmlns="" id="{E6B916D5-290F-412D-8813-C6ADF09B3D41}"/>
              </a:ext>
            </a:extLst>
          </p:cNvPr>
          <p:cNvSpPr txBox="1">
            <a:spLocks noChangeArrowheads="1"/>
          </p:cNvSpPr>
          <p:nvPr/>
        </p:nvSpPr>
        <p:spPr bwMode="auto">
          <a:xfrm>
            <a:off x="5408613" y="663575"/>
            <a:ext cx="1597025" cy="315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9900" dirty="0">
                <a:solidFill>
                  <a:schemeClr val="bg1"/>
                </a:solidFill>
                <a:latin typeface="Impact" panose="020B0806030902050204" pitchFamily="34" charset="0"/>
              </a:rPr>
              <a:t>6</a:t>
            </a:r>
            <a:endParaRPr lang="zh-CN" altLang="en-US" sz="19900" dirty="0">
              <a:solidFill>
                <a:schemeClr val="bg1"/>
              </a:solidFill>
              <a:latin typeface="Impact" panose="020B0806030902050204" pitchFamily="34" charset="0"/>
            </a:endParaRPr>
          </a:p>
        </p:txBody>
      </p:sp>
      <p:sp>
        <p:nvSpPr>
          <p:cNvPr id="15365" name="文本框 5">
            <a:extLst>
              <a:ext uri="{FF2B5EF4-FFF2-40B4-BE49-F238E27FC236}">
                <a16:creationId xmlns:a16="http://schemas.microsoft.com/office/drawing/2014/main" xmlns="" id="{B2CD8B64-0569-439A-AB2C-F6E63F21A998}"/>
              </a:ext>
            </a:extLst>
          </p:cNvPr>
          <p:cNvSpPr txBox="1">
            <a:spLocks noChangeArrowheads="1"/>
          </p:cNvSpPr>
          <p:nvPr/>
        </p:nvSpPr>
        <p:spPr bwMode="auto">
          <a:xfrm>
            <a:off x="3014663" y="3673475"/>
            <a:ext cx="616267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5400" dirty="0">
                <a:solidFill>
                  <a:schemeClr val="bg1"/>
                </a:solidFill>
                <a:latin typeface="方正正准黑简体"/>
                <a:ea typeface="方正正准黑简体"/>
                <a:cs typeface="方正正准黑简体"/>
              </a:rPr>
              <a:t>异常数据修正</a:t>
            </a:r>
            <a:endParaRPr lang="en-US" altLang="zh-CN" sz="5400" dirty="0">
              <a:solidFill>
                <a:schemeClr val="bg1"/>
              </a:solidFill>
              <a:latin typeface="方正正准黑简体"/>
              <a:ea typeface="方正正准黑简体"/>
              <a:cs typeface="方正正准黑简体"/>
            </a:endParaRPr>
          </a:p>
        </p:txBody>
      </p:sp>
      <p:sp>
        <p:nvSpPr>
          <p:cNvPr id="9" name="直角三角形 8">
            <a:extLst>
              <a:ext uri="{FF2B5EF4-FFF2-40B4-BE49-F238E27FC236}">
                <a16:creationId xmlns:a16="http://schemas.microsoft.com/office/drawing/2014/main" xmlns="" id="{12538ABF-28CC-4D2B-8F51-474CEEB94E45}"/>
              </a:ext>
            </a:extLst>
          </p:cNvPr>
          <p:cNvSpPr/>
          <p:nvPr/>
        </p:nvSpPr>
        <p:spPr>
          <a:xfrm>
            <a:off x="7356475" y="909638"/>
            <a:ext cx="268288" cy="1009650"/>
          </a:xfrm>
          <a:prstGeom prst="r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0" name="直角三角形 9">
            <a:extLst>
              <a:ext uri="{FF2B5EF4-FFF2-40B4-BE49-F238E27FC236}">
                <a16:creationId xmlns:a16="http://schemas.microsoft.com/office/drawing/2014/main" xmlns="" id="{E21E2384-461B-4DE4-9870-4FE5CE71E3AE}"/>
              </a:ext>
            </a:extLst>
          </p:cNvPr>
          <p:cNvSpPr/>
          <p:nvPr/>
        </p:nvSpPr>
        <p:spPr>
          <a:xfrm flipH="1">
            <a:off x="4565650" y="909638"/>
            <a:ext cx="268288" cy="1009650"/>
          </a:xfrm>
          <a:prstGeom prst="r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cxnSp>
        <p:nvCxnSpPr>
          <p:cNvPr id="12" name="直接连接符 11">
            <a:extLst>
              <a:ext uri="{FF2B5EF4-FFF2-40B4-BE49-F238E27FC236}">
                <a16:creationId xmlns:a16="http://schemas.microsoft.com/office/drawing/2014/main" xmlns="" id="{F03CDC87-BA68-4B25-8603-59E6A6DAF7CE}"/>
              </a:ext>
            </a:extLst>
          </p:cNvPr>
          <p:cNvCxnSpPr/>
          <p:nvPr/>
        </p:nvCxnSpPr>
        <p:spPr>
          <a:xfrm>
            <a:off x="0" y="4273550"/>
            <a:ext cx="324008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xmlns="" id="{9E5D1D1F-B375-4683-8B76-10FB568AD985}"/>
              </a:ext>
            </a:extLst>
          </p:cNvPr>
          <p:cNvCxnSpPr/>
          <p:nvPr/>
        </p:nvCxnSpPr>
        <p:spPr>
          <a:xfrm>
            <a:off x="8970963" y="4273550"/>
            <a:ext cx="324008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22944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8"/>
          <p:cNvSpPr txBox="1"/>
          <p:nvPr/>
        </p:nvSpPr>
        <p:spPr>
          <a:xfrm>
            <a:off x="966311" y="260648"/>
            <a:ext cx="4084660" cy="584775"/>
          </a:xfrm>
          <a:prstGeom prst="rect">
            <a:avLst/>
          </a:prstGeom>
          <a:noFill/>
        </p:spPr>
        <p:txBody>
          <a:bodyPr wrap="square" rtlCol="0">
            <a:spAutoFit/>
          </a:bodyPr>
          <a:lstStyle/>
          <a:p>
            <a:r>
              <a:rPr lang="zh-CN" altLang="en-US" sz="3200" dirty="0">
                <a:solidFill>
                  <a:srgbClr val="5F5E5C"/>
                </a:solidFill>
                <a:latin typeface="华康俪金黑W8(P)" pitchFamily="34" charset="-122"/>
                <a:ea typeface="华康俪金黑W8(P)" pitchFamily="34" charset="-122"/>
              </a:rPr>
              <a:t>用户分类说明</a:t>
            </a:r>
          </a:p>
        </p:txBody>
      </p:sp>
      <p:sp>
        <p:nvSpPr>
          <p:cNvPr id="43" name="矩形 42"/>
          <p:cNvSpPr/>
          <p:nvPr/>
        </p:nvSpPr>
        <p:spPr>
          <a:xfrm>
            <a:off x="56441" y="2920506"/>
            <a:ext cx="1591734" cy="620889"/>
          </a:xfrm>
          <a:prstGeom prst="rect">
            <a:avLst/>
          </a:prstGeom>
          <a:solidFill>
            <a:schemeClr val="tx2">
              <a:lumMod val="40000"/>
              <a:lumOff val="60000"/>
            </a:schemeClr>
          </a:solidFill>
          <a:ln>
            <a:solidFill>
              <a:schemeClr val="bg2">
                <a:lumMod val="1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a:latin typeface="微软雅黑" pitchFamily="34" charset="-122"/>
                <a:ea typeface="微软雅黑" pitchFamily="34" charset="-122"/>
              </a:rPr>
              <a:t>用户</a:t>
            </a:r>
          </a:p>
          <a:p>
            <a:pPr algn="ctr"/>
            <a:r>
              <a:rPr lang="zh-CN" altLang="en-US" dirty="0">
                <a:latin typeface="微软雅黑" pitchFamily="34" charset="-122"/>
                <a:ea typeface="微软雅黑" pitchFamily="34" charset="-122"/>
              </a:rPr>
              <a:t>（有账号）</a:t>
            </a:r>
          </a:p>
        </p:txBody>
      </p:sp>
      <p:sp>
        <p:nvSpPr>
          <p:cNvPr id="44" name="矩形 43"/>
          <p:cNvSpPr/>
          <p:nvPr/>
        </p:nvSpPr>
        <p:spPr>
          <a:xfrm>
            <a:off x="2144886" y="903249"/>
            <a:ext cx="1591734" cy="620889"/>
          </a:xfrm>
          <a:prstGeom prst="rect">
            <a:avLst/>
          </a:prstGeom>
          <a:solidFill>
            <a:schemeClr val="accent1">
              <a:lumMod val="60000"/>
              <a:lumOff val="40000"/>
            </a:schemeClr>
          </a:solidFill>
          <a:ln>
            <a:solidFill>
              <a:schemeClr val="bg2">
                <a:lumMod val="1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a:latin typeface="微软雅黑" pitchFamily="34" charset="-122"/>
                <a:ea typeface="微软雅黑" pitchFamily="34" charset="-122"/>
              </a:rPr>
              <a:t>学生用户</a:t>
            </a:r>
          </a:p>
        </p:txBody>
      </p:sp>
      <p:sp>
        <p:nvSpPr>
          <p:cNvPr id="45" name="矩形 44"/>
          <p:cNvSpPr/>
          <p:nvPr/>
        </p:nvSpPr>
        <p:spPr>
          <a:xfrm>
            <a:off x="2144886" y="2794775"/>
            <a:ext cx="1591734" cy="620889"/>
          </a:xfrm>
          <a:prstGeom prst="rect">
            <a:avLst/>
          </a:prstGeom>
          <a:solidFill>
            <a:schemeClr val="accent6">
              <a:lumMod val="60000"/>
              <a:lumOff val="40000"/>
            </a:schemeClr>
          </a:solidFill>
          <a:ln>
            <a:solidFill>
              <a:schemeClr val="bg2">
                <a:lumMod val="1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a:latin typeface="微软雅黑" pitchFamily="34" charset="-122"/>
                <a:ea typeface="微软雅黑" pitchFamily="34" charset="-122"/>
              </a:rPr>
              <a:t>管理用户</a:t>
            </a:r>
          </a:p>
        </p:txBody>
      </p:sp>
      <p:sp>
        <p:nvSpPr>
          <p:cNvPr id="48" name="矩形 47"/>
          <p:cNvSpPr/>
          <p:nvPr/>
        </p:nvSpPr>
        <p:spPr>
          <a:xfrm>
            <a:off x="2168334" y="6049541"/>
            <a:ext cx="1591734" cy="620889"/>
          </a:xfrm>
          <a:prstGeom prst="rect">
            <a:avLst/>
          </a:prstGeom>
          <a:solidFill>
            <a:srgbClr val="FFC000"/>
          </a:solidFill>
          <a:ln>
            <a:solidFill>
              <a:schemeClr val="bg2">
                <a:lumMod val="1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a:latin typeface="微软雅黑" pitchFamily="34" charset="-122"/>
                <a:ea typeface="微软雅黑" pitchFamily="34" charset="-122"/>
              </a:rPr>
              <a:t>高校用户</a:t>
            </a:r>
          </a:p>
        </p:txBody>
      </p:sp>
      <p:sp>
        <p:nvSpPr>
          <p:cNvPr id="55" name="矩形 54"/>
          <p:cNvSpPr/>
          <p:nvPr/>
        </p:nvSpPr>
        <p:spPr>
          <a:xfrm>
            <a:off x="4370254" y="1700341"/>
            <a:ext cx="1591734" cy="620889"/>
          </a:xfrm>
          <a:prstGeom prst="rect">
            <a:avLst/>
          </a:prstGeom>
          <a:solidFill>
            <a:schemeClr val="accent6">
              <a:lumMod val="60000"/>
              <a:lumOff val="40000"/>
            </a:schemeClr>
          </a:solidFill>
          <a:ln>
            <a:solidFill>
              <a:schemeClr val="bg2">
                <a:lumMod val="1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a:latin typeface="微软雅黑" pitchFamily="34" charset="-122"/>
                <a:ea typeface="微软雅黑" pitchFamily="34" charset="-122"/>
              </a:rPr>
              <a:t>市级用户</a:t>
            </a:r>
          </a:p>
        </p:txBody>
      </p:sp>
      <p:sp>
        <p:nvSpPr>
          <p:cNvPr id="56" name="矩形 55"/>
          <p:cNvSpPr/>
          <p:nvPr/>
        </p:nvSpPr>
        <p:spPr>
          <a:xfrm>
            <a:off x="4380086" y="2752865"/>
            <a:ext cx="1591734" cy="620889"/>
          </a:xfrm>
          <a:prstGeom prst="rect">
            <a:avLst/>
          </a:prstGeom>
          <a:solidFill>
            <a:schemeClr val="accent6">
              <a:lumMod val="60000"/>
              <a:lumOff val="40000"/>
            </a:schemeClr>
          </a:solidFill>
          <a:ln>
            <a:solidFill>
              <a:schemeClr val="bg2">
                <a:lumMod val="1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a:latin typeface="微软雅黑" pitchFamily="34" charset="-122"/>
                <a:ea typeface="微软雅黑" pitchFamily="34" charset="-122"/>
              </a:rPr>
              <a:t>区</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行业用户</a:t>
            </a:r>
          </a:p>
        </p:txBody>
      </p:sp>
      <p:sp>
        <p:nvSpPr>
          <p:cNvPr id="57" name="矩形 56"/>
          <p:cNvSpPr/>
          <p:nvPr/>
        </p:nvSpPr>
        <p:spPr>
          <a:xfrm>
            <a:off x="4380086" y="4370485"/>
            <a:ext cx="1591734" cy="620889"/>
          </a:xfrm>
          <a:prstGeom prst="rect">
            <a:avLst/>
          </a:prstGeom>
          <a:solidFill>
            <a:schemeClr val="accent6">
              <a:lumMod val="60000"/>
              <a:lumOff val="40000"/>
            </a:schemeClr>
          </a:solidFill>
          <a:ln>
            <a:solidFill>
              <a:schemeClr val="bg2">
                <a:lumMod val="1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a:latin typeface="微软雅黑" pitchFamily="34" charset="-122"/>
                <a:ea typeface="微软雅黑" pitchFamily="34" charset="-122"/>
              </a:rPr>
              <a:t>学校用户</a:t>
            </a:r>
          </a:p>
        </p:txBody>
      </p:sp>
      <p:sp>
        <p:nvSpPr>
          <p:cNvPr id="58" name="矩形 57"/>
          <p:cNvSpPr/>
          <p:nvPr/>
        </p:nvSpPr>
        <p:spPr>
          <a:xfrm>
            <a:off x="6640830" y="1485265"/>
            <a:ext cx="1885315" cy="289560"/>
          </a:xfrm>
          <a:prstGeom prst="rect">
            <a:avLst/>
          </a:prstGeom>
          <a:solidFill>
            <a:schemeClr val="accent6">
              <a:lumMod val="60000"/>
              <a:lumOff val="40000"/>
            </a:schemeClr>
          </a:solidFill>
          <a:ln>
            <a:solidFill>
              <a:schemeClr val="bg2">
                <a:lumMod val="1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a:latin typeface="微软雅黑" pitchFamily="34" charset="-122"/>
                <a:ea typeface="微软雅黑" pitchFamily="34" charset="-122"/>
              </a:rPr>
              <a:t>职教处</a:t>
            </a:r>
          </a:p>
        </p:txBody>
      </p:sp>
      <p:sp>
        <p:nvSpPr>
          <p:cNvPr id="59" name="矩形 58"/>
          <p:cNvSpPr/>
          <p:nvPr/>
        </p:nvSpPr>
        <p:spPr>
          <a:xfrm>
            <a:off x="6640830" y="2202815"/>
            <a:ext cx="1885315" cy="300990"/>
          </a:xfrm>
          <a:prstGeom prst="rect">
            <a:avLst/>
          </a:prstGeom>
          <a:solidFill>
            <a:schemeClr val="accent6">
              <a:lumMod val="60000"/>
              <a:lumOff val="40000"/>
            </a:schemeClr>
          </a:solidFill>
          <a:ln>
            <a:solidFill>
              <a:schemeClr val="bg2">
                <a:lumMod val="1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a:latin typeface="微软雅黑" pitchFamily="34" charset="-122"/>
                <a:ea typeface="微软雅黑" pitchFamily="34" charset="-122"/>
              </a:rPr>
              <a:t>其他处室</a:t>
            </a:r>
          </a:p>
        </p:txBody>
      </p:sp>
      <p:sp>
        <p:nvSpPr>
          <p:cNvPr id="60" name="矩形 59"/>
          <p:cNvSpPr/>
          <p:nvPr/>
        </p:nvSpPr>
        <p:spPr>
          <a:xfrm>
            <a:off x="6650355" y="3803355"/>
            <a:ext cx="1885315" cy="244475"/>
          </a:xfrm>
          <a:prstGeom prst="rect">
            <a:avLst/>
          </a:prstGeom>
          <a:solidFill>
            <a:schemeClr val="accent6">
              <a:lumMod val="60000"/>
              <a:lumOff val="40000"/>
            </a:schemeClr>
          </a:solidFill>
          <a:ln>
            <a:solidFill>
              <a:schemeClr val="bg2">
                <a:lumMod val="1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a:latin typeface="微软雅黑" pitchFamily="34" charset="-122"/>
                <a:ea typeface="微软雅黑" pitchFamily="34" charset="-122"/>
              </a:rPr>
              <a:t>学校管理员</a:t>
            </a:r>
          </a:p>
        </p:txBody>
      </p:sp>
      <p:sp>
        <p:nvSpPr>
          <p:cNvPr id="61" name="矩形 60"/>
          <p:cNvSpPr/>
          <p:nvPr/>
        </p:nvSpPr>
        <p:spPr>
          <a:xfrm>
            <a:off x="6638632" y="4118656"/>
            <a:ext cx="1885315" cy="244475"/>
          </a:xfrm>
          <a:prstGeom prst="rect">
            <a:avLst/>
          </a:prstGeom>
          <a:solidFill>
            <a:schemeClr val="accent6">
              <a:lumMod val="60000"/>
              <a:lumOff val="40000"/>
            </a:schemeClr>
          </a:solidFill>
          <a:ln>
            <a:solidFill>
              <a:schemeClr val="bg2">
                <a:lumMod val="1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a:latin typeface="微软雅黑" pitchFamily="34" charset="-122"/>
                <a:ea typeface="微软雅黑" pitchFamily="34" charset="-122"/>
              </a:rPr>
              <a:t>数据录入人员</a:t>
            </a:r>
          </a:p>
        </p:txBody>
      </p:sp>
      <p:sp>
        <p:nvSpPr>
          <p:cNvPr id="62" name="矩形 61"/>
          <p:cNvSpPr/>
          <p:nvPr/>
        </p:nvSpPr>
        <p:spPr>
          <a:xfrm>
            <a:off x="6650355" y="4457405"/>
            <a:ext cx="1885315" cy="244475"/>
          </a:xfrm>
          <a:prstGeom prst="rect">
            <a:avLst/>
          </a:prstGeom>
          <a:solidFill>
            <a:schemeClr val="accent6">
              <a:lumMod val="60000"/>
              <a:lumOff val="40000"/>
            </a:schemeClr>
          </a:solidFill>
          <a:ln>
            <a:solidFill>
              <a:schemeClr val="bg2">
                <a:lumMod val="1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a:latin typeface="微软雅黑" pitchFamily="34" charset="-122"/>
                <a:ea typeface="微软雅黑" pitchFamily="34" charset="-122"/>
              </a:rPr>
              <a:t>审核人员</a:t>
            </a:r>
          </a:p>
        </p:txBody>
      </p:sp>
      <p:sp>
        <p:nvSpPr>
          <p:cNvPr id="63" name="矩形 62"/>
          <p:cNvSpPr/>
          <p:nvPr/>
        </p:nvSpPr>
        <p:spPr>
          <a:xfrm>
            <a:off x="6655435" y="4809830"/>
            <a:ext cx="1885315" cy="244475"/>
          </a:xfrm>
          <a:prstGeom prst="rect">
            <a:avLst/>
          </a:prstGeom>
          <a:solidFill>
            <a:schemeClr val="accent6">
              <a:lumMod val="60000"/>
              <a:lumOff val="40000"/>
            </a:schemeClr>
          </a:solidFill>
          <a:ln>
            <a:solidFill>
              <a:schemeClr val="bg2">
                <a:lumMod val="1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a:latin typeface="微软雅黑" pitchFamily="34" charset="-122"/>
                <a:ea typeface="微软雅黑" pitchFamily="34" charset="-122"/>
              </a:rPr>
              <a:t>班主任</a:t>
            </a:r>
          </a:p>
        </p:txBody>
      </p:sp>
      <p:sp>
        <p:nvSpPr>
          <p:cNvPr id="64" name="矩形 63"/>
          <p:cNvSpPr/>
          <p:nvPr/>
        </p:nvSpPr>
        <p:spPr>
          <a:xfrm>
            <a:off x="6655435" y="5135585"/>
            <a:ext cx="1885315" cy="244475"/>
          </a:xfrm>
          <a:prstGeom prst="rect">
            <a:avLst/>
          </a:prstGeom>
          <a:solidFill>
            <a:schemeClr val="accent6">
              <a:lumMod val="60000"/>
              <a:lumOff val="40000"/>
            </a:schemeClr>
          </a:solidFill>
          <a:ln>
            <a:solidFill>
              <a:schemeClr val="bg2">
                <a:lumMod val="1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a:latin typeface="微软雅黑" pitchFamily="34" charset="-122"/>
                <a:ea typeface="微软雅黑" pitchFamily="34" charset="-122"/>
              </a:rPr>
              <a:t>校长</a:t>
            </a:r>
          </a:p>
        </p:txBody>
      </p:sp>
      <p:cxnSp>
        <p:nvCxnSpPr>
          <p:cNvPr id="65" name="直接连接符 64"/>
          <p:cNvCxnSpPr>
            <a:stCxn id="43" idx="3"/>
            <a:endCxn id="44" idx="1"/>
          </p:cNvCxnSpPr>
          <p:nvPr/>
        </p:nvCxnSpPr>
        <p:spPr>
          <a:xfrm flipV="1">
            <a:off x="1648175" y="1199586"/>
            <a:ext cx="496570" cy="201739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43" idx="3"/>
            <a:endCxn id="48" idx="1"/>
          </p:cNvCxnSpPr>
          <p:nvPr/>
        </p:nvCxnSpPr>
        <p:spPr>
          <a:xfrm>
            <a:off x="1648175" y="3230951"/>
            <a:ext cx="520159" cy="312903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a:stCxn id="43" idx="3"/>
            <a:endCxn id="45" idx="1"/>
          </p:cNvCxnSpPr>
          <p:nvPr/>
        </p:nvCxnSpPr>
        <p:spPr>
          <a:xfrm flipV="1">
            <a:off x="1648175" y="3105221"/>
            <a:ext cx="496570" cy="12573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45" idx="3"/>
            <a:endCxn id="55" idx="1"/>
          </p:cNvCxnSpPr>
          <p:nvPr/>
        </p:nvCxnSpPr>
        <p:spPr>
          <a:xfrm flipV="1">
            <a:off x="3737255" y="1997145"/>
            <a:ext cx="633095" cy="109410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45" idx="3"/>
            <a:endCxn id="56" idx="1"/>
          </p:cNvCxnSpPr>
          <p:nvPr/>
        </p:nvCxnSpPr>
        <p:spPr>
          <a:xfrm flipV="1">
            <a:off x="3737255" y="3063310"/>
            <a:ext cx="643255" cy="4191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45" idx="3"/>
            <a:endCxn id="57" idx="1"/>
          </p:cNvCxnSpPr>
          <p:nvPr/>
        </p:nvCxnSpPr>
        <p:spPr>
          <a:xfrm>
            <a:off x="3736620" y="3105220"/>
            <a:ext cx="643466" cy="157571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55" idx="3"/>
            <a:endCxn id="58" idx="1"/>
          </p:cNvCxnSpPr>
          <p:nvPr/>
        </p:nvCxnSpPr>
        <p:spPr>
          <a:xfrm flipV="1">
            <a:off x="5961988" y="1629786"/>
            <a:ext cx="678815" cy="38100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55" idx="3"/>
            <a:endCxn id="59" idx="1"/>
          </p:cNvCxnSpPr>
          <p:nvPr/>
        </p:nvCxnSpPr>
        <p:spPr>
          <a:xfrm>
            <a:off x="5961988" y="2010786"/>
            <a:ext cx="678815" cy="34226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57" idx="3"/>
            <a:endCxn id="60" idx="1"/>
          </p:cNvCxnSpPr>
          <p:nvPr/>
        </p:nvCxnSpPr>
        <p:spPr>
          <a:xfrm flipV="1">
            <a:off x="5972455" y="3925915"/>
            <a:ext cx="678180" cy="75501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57" idx="3"/>
            <a:endCxn id="61" idx="1"/>
          </p:cNvCxnSpPr>
          <p:nvPr/>
        </p:nvCxnSpPr>
        <p:spPr>
          <a:xfrm flipV="1">
            <a:off x="5971820" y="4240894"/>
            <a:ext cx="666812" cy="44003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57" idx="3"/>
            <a:endCxn id="62" idx="1"/>
          </p:cNvCxnSpPr>
          <p:nvPr/>
        </p:nvCxnSpPr>
        <p:spPr>
          <a:xfrm flipV="1">
            <a:off x="5972455" y="4579965"/>
            <a:ext cx="678180" cy="10096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57" idx="3"/>
            <a:endCxn id="63" idx="1"/>
          </p:cNvCxnSpPr>
          <p:nvPr/>
        </p:nvCxnSpPr>
        <p:spPr>
          <a:xfrm>
            <a:off x="5972455" y="4680930"/>
            <a:ext cx="683260" cy="25146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a:stCxn id="57" idx="3"/>
            <a:endCxn id="64" idx="1"/>
          </p:cNvCxnSpPr>
          <p:nvPr/>
        </p:nvCxnSpPr>
        <p:spPr>
          <a:xfrm>
            <a:off x="5972455" y="4680930"/>
            <a:ext cx="683260" cy="57721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6683082" y="3094013"/>
            <a:ext cx="1885315" cy="244475"/>
          </a:xfrm>
          <a:prstGeom prst="rect">
            <a:avLst/>
          </a:prstGeom>
          <a:solidFill>
            <a:schemeClr val="accent6">
              <a:lumMod val="60000"/>
              <a:lumOff val="40000"/>
            </a:schemeClr>
          </a:solidFill>
          <a:ln>
            <a:solidFill>
              <a:schemeClr val="bg2">
                <a:lumMod val="1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a:latin typeface="微软雅黑" pitchFamily="34" charset="-122"/>
                <a:ea typeface="微软雅黑" pitchFamily="34" charset="-122"/>
              </a:rPr>
              <a:t>操作人员</a:t>
            </a:r>
          </a:p>
        </p:txBody>
      </p:sp>
      <p:sp>
        <p:nvSpPr>
          <p:cNvPr id="79" name="矩形 78"/>
          <p:cNvSpPr/>
          <p:nvPr/>
        </p:nvSpPr>
        <p:spPr>
          <a:xfrm>
            <a:off x="6650355" y="1076960"/>
            <a:ext cx="1885315" cy="289560"/>
          </a:xfrm>
          <a:prstGeom prst="rect">
            <a:avLst/>
          </a:prstGeom>
          <a:solidFill>
            <a:schemeClr val="accent1">
              <a:lumMod val="60000"/>
              <a:lumOff val="40000"/>
            </a:schemeClr>
          </a:solidFill>
          <a:ln>
            <a:solidFill>
              <a:schemeClr val="bg2">
                <a:lumMod val="1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a:latin typeface="微软雅黑" pitchFamily="34" charset="-122"/>
                <a:ea typeface="微软雅黑" pitchFamily="34" charset="-122"/>
              </a:rPr>
              <a:t>学生</a:t>
            </a:r>
          </a:p>
        </p:txBody>
      </p:sp>
      <p:sp>
        <p:nvSpPr>
          <p:cNvPr id="80" name="矩形 79"/>
          <p:cNvSpPr/>
          <p:nvPr/>
        </p:nvSpPr>
        <p:spPr>
          <a:xfrm>
            <a:off x="6673801" y="6209275"/>
            <a:ext cx="1885315" cy="304165"/>
          </a:xfrm>
          <a:prstGeom prst="rect">
            <a:avLst/>
          </a:prstGeom>
          <a:solidFill>
            <a:srgbClr val="FFC000"/>
          </a:solidFill>
          <a:ln>
            <a:solidFill>
              <a:schemeClr val="bg2">
                <a:lumMod val="1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a:latin typeface="微软雅黑" pitchFamily="34" charset="-122"/>
                <a:ea typeface="微软雅黑" pitchFamily="34" charset="-122"/>
              </a:rPr>
              <a:t>高校</a:t>
            </a:r>
          </a:p>
        </p:txBody>
      </p:sp>
      <p:cxnSp>
        <p:nvCxnSpPr>
          <p:cNvPr id="81" name="直接连接符 80"/>
          <p:cNvCxnSpPr>
            <a:stCxn id="48" idx="3"/>
            <a:endCxn id="80" idx="1"/>
          </p:cNvCxnSpPr>
          <p:nvPr/>
        </p:nvCxnSpPr>
        <p:spPr>
          <a:xfrm>
            <a:off x="3760068" y="6359986"/>
            <a:ext cx="2913733" cy="1372"/>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44" idx="3"/>
            <a:endCxn id="79" idx="1"/>
          </p:cNvCxnSpPr>
          <p:nvPr/>
        </p:nvCxnSpPr>
        <p:spPr>
          <a:xfrm>
            <a:off x="3737255" y="1213694"/>
            <a:ext cx="2913380" cy="825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56" idx="3"/>
            <a:endCxn id="78" idx="1"/>
          </p:cNvCxnSpPr>
          <p:nvPr/>
        </p:nvCxnSpPr>
        <p:spPr>
          <a:xfrm>
            <a:off x="5971820" y="3063310"/>
            <a:ext cx="711262" cy="152941"/>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84" name="矩形 83"/>
          <p:cNvSpPr/>
          <p:nvPr/>
        </p:nvSpPr>
        <p:spPr>
          <a:xfrm>
            <a:off x="8715684" y="848421"/>
            <a:ext cx="3024757" cy="523220"/>
          </a:xfrm>
          <a:prstGeom prst="rect">
            <a:avLst/>
          </a:prstGeom>
        </p:spPr>
        <p:txBody>
          <a:bodyPr wrap="square">
            <a:spAutoFit/>
          </a:bodyPr>
          <a:lstStyle/>
          <a:p>
            <a:r>
              <a:rPr lang="zh-CN" altLang="en-US" sz="1400" b="1" dirty="0">
                <a:solidFill>
                  <a:schemeClr val="bg1">
                    <a:lumMod val="50000"/>
                  </a:schemeClr>
                </a:solidFill>
                <a:latin typeface="微软雅黑" pitchFamily="34" charset="-122"/>
                <a:ea typeface="微软雅黑" pitchFamily="34" charset="-122"/>
              </a:rPr>
              <a:t>查看个人报告</a:t>
            </a:r>
            <a:endParaRPr lang="en-US" altLang="zh-CN" sz="1400" b="1" dirty="0">
              <a:solidFill>
                <a:schemeClr val="bg1">
                  <a:lumMod val="50000"/>
                </a:schemeClr>
              </a:solidFill>
              <a:latin typeface="微软雅黑" pitchFamily="34" charset="-122"/>
              <a:ea typeface="微软雅黑" pitchFamily="34" charset="-122"/>
            </a:endParaRPr>
          </a:p>
          <a:p>
            <a:r>
              <a:rPr lang="zh-CN" altLang="en-US" sz="1400" b="1" dirty="0">
                <a:solidFill>
                  <a:schemeClr val="bg1">
                    <a:lumMod val="50000"/>
                  </a:schemeClr>
                </a:solidFill>
                <a:latin typeface="微软雅黑" pitchFamily="34" charset="-122"/>
                <a:ea typeface="微软雅黑" pitchFamily="34" charset="-122"/>
              </a:rPr>
              <a:t>监督个人报告真实性完整性</a:t>
            </a:r>
          </a:p>
        </p:txBody>
      </p:sp>
      <p:sp>
        <p:nvSpPr>
          <p:cNvPr id="85" name="矩形 84"/>
          <p:cNvSpPr/>
          <p:nvPr/>
        </p:nvSpPr>
        <p:spPr>
          <a:xfrm>
            <a:off x="8705852" y="1357520"/>
            <a:ext cx="3024757" cy="523220"/>
          </a:xfrm>
          <a:prstGeom prst="rect">
            <a:avLst/>
          </a:prstGeom>
        </p:spPr>
        <p:txBody>
          <a:bodyPr wrap="square">
            <a:spAutoFit/>
          </a:bodyPr>
          <a:lstStyle/>
          <a:p>
            <a:r>
              <a:rPr lang="zh-CN" altLang="en-US" sz="1400" b="1" dirty="0">
                <a:solidFill>
                  <a:schemeClr val="bg1">
                    <a:lumMod val="50000"/>
                  </a:schemeClr>
                </a:solidFill>
                <a:latin typeface="微软雅黑" pitchFamily="34" charset="-122"/>
                <a:ea typeface="微软雅黑" pitchFamily="34" charset="-122"/>
              </a:rPr>
              <a:t>负责全市报告填报工作管理监督</a:t>
            </a:r>
            <a:endParaRPr lang="en-US" altLang="zh-CN" sz="1400" b="1" dirty="0">
              <a:solidFill>
                <a:schemeClr val="bg1">
                  <a:lumMod val="50000"/>
                </a:schemeClr>
              </a:solidFill>
              <a:latin typeface="微软雅黑" pitchFamily="34" charset="-122"/>
              <a:ea typeface="微软雅黑" pitchFamily="34" charset="-122"/>
            </a:endParaRPr>
          </a:p>
          <a:p>
            <a:r>
              <a:rPr lang="zh-CN" altLang="en-US" sz="1400" b="1" dirty="0">
                <a:solidFill>
                  <a:schemeClr val="bg1">
                    <a:lumMod val="50000"/>
                  </a:schemeClr>
                </a:solidFill>
                <a:latin typeface="微软雅黑" pitchFamily="34" charset="-122"/>
                <a:ea typeface="微软雅黑" pitchFamily="34" charset="-122"/>
              </a:rPr>
              <a:t>负责全市报告信誉监管</a:t>
            </a:r>
          </a:p>
        </p:txBody>
      </p:sp>
      <p:sp>
        <p:nvSpPr>
          <p:cNvPr id="86" name="矩形 85"/>
          <p:cNvSpPr/>
          <p:nvPr/>
        </p:nvSpPr>
        <p:spPr>
          <a:xfrm>
            <a:off x="8715684" y="1910301"/>
            <a:ext cx="3419868" cy="954107"/>
          </a:xfrm>
          <a:prstGeom prst="rect">
            <a:avLst/>
          </a:prstGeom>
        </p:spPr>
        <p:txBody>
          <a:bodyPr wrap="square">
            <a:spAutoFit/>
          </a:bodyPr>
          <a:lstStyle/>
          <a:p>
            <a:r>
              <a:rPr lang="en-US" altLang="zh-CN" sz="1400" b="1" dirty="0">
                <a:solidFill>
                  <a:schemeClr val="bg1">
                    <a:lumMod val="50000"/>
                  </a:schemeClr>
                </a:solidFill>
                <a:latin typeface="微软雅黑" pitchFamily="34" charset="-122"/>
                <a:ea typeface="微软雅黑" pitchFamily="34" charset="-122"/>
              </a:rPr>
              <a:t> </a:t>
            </a:r>
          </a:p>
          <a:p>
            <a:r>
              <a:rPr lang="zh-CN" altLang="en-US" sz="1400" b="1" dirty="0">
                <a:solidFill>
                  <a:schemeClr val="bg1">
                    <a:lumMod val="50000"/>
                  </a:schemeClr>
                </a:solidFill>
                <a:latin typeface="微软雅黑" pitchFamily="34" charset="-122"/>
                <a:ea typeface="微软雅黑" pitchFamily="34" charset="-122"/>
              </a:rPr>
              <a:t>配合职教处完成报告填报和信誉管理工作的监督</a:t>
            </a:r>
            <a:r>
              <a:rPr lang="en-US" altLang="zh-CN" sz="1400" b="1" dirty="0">
                <a:solidFill>
                  <a:schemeClr val="bg1">
                    <a:lumMod val="50000"/>
                  </a:schemeClr>
                </a:solidFill>
                <a:latin typeface="微软雅黑" pitchFamily="34" charset="-122"/>
                <a:ea typeface="微软雅黑" pitchFamily="34" charset="-122"/>
              </a:rPr>
              <a:t>,</a:t>
            </a:r>
            <a:r>
              <a:rPr lang="zh-CN" altLang="en-US" sz="1400" b="1" dirty="0">
                <a:solidFill>
                  <a:schemeClr val="bg1">
                    <a:lumMod val="50000"/>
                  </a:schemeClr>
                </a:solidFill>
                <a:latin typeface="微软雅黑" pitchFamily="34" charset="-122"/>
                <a:ea typeface="微软雅黑" pitchFamily="34" charset="-122"/>
              </a:rPr>
              <a:t>其中学生处负责高校账号管理</a:t>
            </a:r>
          </a:p>
          <a:p>
            <a:endParaRPr lang="en-US" altLang="zh-CN" sz="1400" b="1" dirty="0">
              <a:solidFill>
                <a:schemeClr val="bg1">
                  <a:lumMod val="50000"/>
                </a:schemeClr>
              </a:solidFill>
              <a:latin typeface="微软雅黑" pitchFamily="34" charset="-122"/>
              <a:ea typeface="微软雅黑" pitchFamily="34" charset="-122"/>
            </a:endParaRPr>
          </a:p>
        </p:txBody>
      </p:sp>
      <p:sp>
        <p:nvSpPr>
          <p:cNvPr id="87" name="矩形 86"/>
          <p:cNvSpPr/>
          <p:nvPr/>
        </p:nvSpPr>
        <p:spPr>
          <a:xfrm>
            <a:off x="8715684" y="2581467"/>
            <a:ext cx="3024757" cy="523220"/>
          </a:xfrm>
          <a:prstGeom prst="rect">
            <a:avLst/>
          </a:prstGeom>
        </p:spPr>
        <p:txBody>
          <a:bodyPr wrap="square">
            <a:spAutoFit/>
          </a:bodyPr>
          <a:lstStyle/>
          <a:p>
            <a:r>
              <a:rPr lang="zh-CN" altLang="en-US" sz="1400" b="1" dirty="0">
                <a:solidFill>
                  <a:schemeClr val="bg1">
                    <a:lumMod val="50000"/>
                  </a:schemeClr>
                </a:solidFill>
                <a:latin typeface="微软雅黑" pitchFamily="34" charset="-122"/>
                <a:ea typeface="微软雅黑" pitchFamily="34" charset="-122"/>
              </a:rPr>
              <a:t>负责报告填报工作管理监督</a:t>
            </a:r>
            <a:endParaRPr lang="en-US" altLang="zh-CN" sz="1400" b="1" dirty="0">
              <a:solidFill>
                <a:schemeClr val="bg1">
                  <a:lumMod val="50000"/>
                </a:schemeClr>
              </a:solidFill>
              <a:latin typeface="微软雅黑" pitchFamily="34" charset="-122"/>
              <a:ea typeface="微软雅黑" pitchFamily="34" charset="-122"/>
            </a:endParaRPr>
          </a:p>
          <a:p>
            <a:r>
              <a:rPr lang="zh-CN" altLang="en-US" sz="1400" b="1" dirty="0">
                <a:solidFill>
                  <a:schemeClr val="bg1">
                    <a:lumMod val="50000"/>
                  </a:schemeClr>
                </a:solidFill>
                <a:latin typeface="微软雅黑" pitchFamily="34" charset="-122"/>
                <a:ea typeface="微软雅黑" pitchFamily="34" charset="-122"/>
              </a:rPr>
              <a:t>负责报告信誉监管</a:t>
            </a:r>
          </a:p>
        </p:txBody>
      </p:sp>
      <p:sp>
        <p:nvSpPr>
          <p:cNvPr id="88" name="矩形 87"/>
          <p:cNvSpPr/>
          <p:nvPr/>
        </p:nvSpPr>
        <p:spPr>
          <a:xfrm>
            <a:off x="8762574" y="3743638"/>
            <a:ext cx="3250539" cy="2031325"/>
          </a:xfrm>
          <a:prstGeom prst="rect">
            <a:avLst/>
          </a:prstGeom>
        </p:spPr>
        <p:txBody>
          <a:bodyPr wrap="square">
            <a:spAutoFit/>
          </a:bodyPr>
          <a:lstStyle/>
          <a:p>
            <a:pPr>
              <a:lnSpc>
                <a:spcPct val="150000"/>
              </a:lnSpc>
            </a:pPr>
            <a:r>
              <a:rPr lang="zh-CN" altLang="en-US" sz="1400" b="1" dirty="0">
                <a:solidFill>
                  <a:srgbClr val="FF0000"/>
                </a:solidFill>
                <a:latin typeface="微软雅黑" pitchFamily="34" charset="-122"/>
                <a:ea typeface="微软雅黑" pitchFamily="34" charset="-122"/>
              </a:rPr>
              <a:t>负责本校管理人员、学生账号权限</a:t>
            </a:r>
            <a:endParaRPr lang="en-US" altLang="zh-CN" sz="1400" b="1" dirty="0">
              <a:solidFill>
                <a:srgbClr val="FF0000"/>
              </a:solidFill>
              <a:latin typeface="微软雅黑" pitchFamily="34" charset="-122"/>
              <a:ea typeface="微软雅黑" pitchFamily="34" charset="-122"/>
            </a:endParaRPr>
          </a:p>
          <a:p>
            <a:pPr>
              <a:lnSpc>
                <a:spcPct val="150000"/>
              </a:lnSpc>
            </a:pPr>
            <a:r>
              <a:rPr lang="zh-CN" altLang="en-US" sz="1400" b="1" dirty="0">
                <a:solidFill>
                  <a:srgbClr val="7030A0"/>
                </a:solidFill>
                <a:latin typeface="微软雅黑" pitchFamily="34" charset="-122"/>
                <a:ea typeface="微软雅黑" pitchFamily="34" charset="-122"/>
              </a:rPr>
              <a:t>负责本校学生记录的填报</a:t>
            </a:r>
            <a:endParaRPr lang="en-US" altLang="zh-CN" sz="1400" b="1" dirty="0">
              <a:solidFill>
                <a:srgbClr val="7030A0"/>
              </a:solidFill>
              <a:latin typeface="微软雅黑" pitchFamily="34" charset="-122"/>
              <a:ea typeface="微软雅黑" pitchFamily="34" charset="-122"/>
            </a:endParaRPr>
          </a:p>
          <a:p>
            <a:pPr>
              <a:lnSpc>
                <a:spcPct val="150000"/>
              </a:lnSpc>
            </a:pPr>
            <a:r>
              <a:rPr lang="zh-CN" altLang="en-US" sz="1400" b="1" dirty="0">
                <a:solidFill>
                  <a:srgbClr val="FF0000"/>
                </a:solidFill>
                <a:latin typeface="微软雅黑" pitchFamily="34" charset="-122"/>
                <a:ea typeface="微软雅黑" pitchFamily="34" charset="-122"/>
              </a:rPr>
              <a:t>负责本校学生问题的处理和审核</a:t>
            </a:r>
            <a:endParaRPr lang="en-US" altLang="zh-CN" sz="1400" b="1" dirty="0">
              <a:solidFill>
                <a:srgbClr val="FF0000"/>
              </a:solidFill>
              <a:latin typeface="微软雅黑" pitchFamily="34" charset="-122"/>
              <a:ea typeface="微软雅黑" pitchFamily="34" charset="-122"/>
            </a:endParaRPr>
          </a:p>
          <a:p>
            <a:pPr>
              <a:lnSpc>
                <a:spcPct val="150000"/>
              </a:lnSpc>
            </a:pPr>
            <a:r>
              <a:rPr lang="zh-CN" altLang="en-US" sz="1400" b="1" dirty="0">
                <a:solidFill>
                  <a:srgbClr val="7030A0"/>
                </a:solidFill>
                <a:latin typeface="微软雅黑" pitchFamily="34" charset="-122"/>
                <a:ea typeface="微软雅黑" pitchFamily="34" charset="-122"/>
              </a:rPr>
              <a:t>负责本班学生报告真实性承诺</a:t>
            </a:r>
            <a:endParaRPr lang="en-US" altLang="zh-CN" sz="1400" b="1" dirty="0">
              <a:solidFill>
                <a:srgbClr val="7030A0"/>
              </a:solidFill>
              <a:latin typeface="微软雅黑" pitchFamily="34" charset="-122"/>
              <a:ea typeface="微软雅黑" pitchFamily="34" charset="-122"/>
            </a:endParaRPr>
          </a:p>
          <a:p>
            <a:pPr>
              <a:lnSpc>
                <a:spcPct val="150000"/>
              </a:lnSpc>
            </a:pPr>
            <a:r>
              <a:rPr lang="zh-CN" altLang="en-US" sz="1400" b="1" dirty="0">
                <a:solidFill>
                  <a:srgbClr val="7030A0"/>
                </a:solidFill>
                <a:latin typeface="微软雅黑" pitchFamily="34" charset="-122"/>
                <a:ea typeface="微软雅黑" pitchFamily="34" charset="-122"/>
              </a:rPr>
              <a:t>负责本校学生报告真实性承诺</a:t>
            </a:r>
            <a:endParaRPr lang="en-US" altLang="zh-CN" sz="1400" b="1" dirty="0">
              <a:solidFill>
                <a:srgbClr val="7030A0"/>
              </a:solidFill>
              <a:latin typeface="微软雅黑" pitchFamily="34" charset="-122"/>
              <a:ea typeface="微软雅黑" pitchFamily="34" charset="-122"/>
            </a:endParaRPr>
          </a:p>
          <a:p>
            <a:pPr>
              <a:lnSpc>
                <a:spcPct val="150000"/>
              </a:lnSpc>
            </a:pPr>
            <a:endParaRPr lang="en-US" altLang="zh-CN" sz="1400" b="1" dirty="0">
              <a:solidFill>
                <a:srgbClr val="7030A0"/>
              </a:solidFill>
              <a:latin typeface="微软雅黑" pitchFamily="34" charset="-122"/>
              <a:ea typeface="微软雅黑" pitchFamily="34" charset="-122"/>
            </a:endParaRPr>
          </a:p>
        </p:txBody>
      </p:sp>
      <p:sp>
        <p:nvSpPr>
          <p:cNvPr id="89" name="矩形 88"/>
          <p:cNvSpPr/>
          <p:nvPr/>
        </p:nvSpPr>
        <p:spPr>
          <a:xfrm>
            <a:off x="4211416" y="704850"/>
            <a:ext cx="7754805" cy="51801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6630670" y="1846580"/>
            <a:ext cx="1885315" cy="289560"/>
          </a:xfrm>
          <a:prstGeom prst="rect">
            <a:avLst/>
          </a:prstGeom>
          <a:solidFill>
            <a:schemeClr val="accent6">
              <a:lumMod val="60000"/>
              <a:lumOff val="40000"/>
            </a:schemeClr>
          </a:solidFill>
          <a:ln>
            <a:solidFill>
              <a:schemeClr val="bg2">
                <a:lumMod val="1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a:latin typeface="微软雅黑" pitchFamily="34" charset="-122"/>
                <a:ea typeface="微软雅黑" pitchFamily="34" charset="-122"/>
              </a:rPr>
              <a:t>市管理人员</a:t>
            </a:r>
          </a:p>
        </p:txBody>
      </p:sp>
      <p:cxnSp>
        <p:nvCxnSpPr>
          <p:cNvPr id="91" name="直接连接符 90"/>
          <p:cNvCxnSpPr>
            <a:endCxn id="90" idx="1"/>
          </p:cNvCxnSpPr>
          <p:nvPr/>
        </p:nvCxnSpPr>
        <p:spPr>
          <a:xfrm flipV="1">
            <a:off x="5994033" y="1991326"/>
            <a:ext cx="636726" cy="26972"/>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92" name="矩形 91"/>
          <p:cNvSpPr/>
          <p:nvPr/>
        </p:nvSpPr>
        <p:spPr>
          <a:xfrm>
            <a:off x="8740268" y="1849133"/>
            <a:ext cx="3024757" cy="307777"/>
          </a:xfrm>
          <a:prstGeom prst="rect">
            <a:avLst/>
          </a:prstGeom>
        </p:spPr>
        <p:txBody>
          <a:bodyPr wrap="square">
            <a:spAutoFit/>
          </a:bodyPr>
          <a:lstStyle/>
          <a:p>
            <a:r>
              <a:rPr lang="zh-CN" altLang="en-US" sz="1400" b="1" dirty="0">
                <a:solidFill>
                  <a:schemeClr val="bg1">
                    <a:lumMod val="50000"/>
                  </a:schemeClr>
                </a:solidFill>
                <a:latin typeface="微软雅黑" pitchFamily="34" charset="-122"/>
                <a:ea typeface="微软雅黑" pitchFamily="34" charset="-122"/>
              </a:rPr>
              <a:t>负责全市所有账号管理</a:t>
            </a:r>
          </a:p>
        </p:txBody>
      </p:sp>
      <p:sp>
        <p:nvSpPr>
          <p:cNvPr id="93" name="矩形 92"/>
          <p:cNvSpPr/>
          <p:nvPr/>
        </p:nvSpPr>
        <p:spPr>
          <a:xfrm>
            <a:off x="6655435" y="2748280"/>
            <a:ext cx="1885315" cy="244475"/>
          </a:xfrm>
          <a:prstGeom prst="rect">
            <a:avLst/>
          </a:prstGeom>
          <a:solidFill>
            <a:schemeClr val="accent6">
              <a:lumMod val="60000"/>
              <a:lumOff val="40000"/>
            </a:schemeClr>
          </a:solidFill>
          <a:ln>
            <a:solidFill>
              <a:schemeClr val="bg2">
                <a:lumMod val="1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a:latin typeface="微软雅黑" pitchFamily="34" charset="-122"/>
                <a:ea typeface="微软雅黑" pitchFamily="34" charset="-122"/>
              </a:rPr>
              <a:t>管理人员</a:t>
            </a:r>
          </a:p>
        </p:txBody>
      </p:sp>
      <p:cxnSp>
        <p:nvCxnSpPr>
          <p:cNvPr id="94" name="直接连接符 93"/>
          <p:cNvCxnSpPr>
            <a:stCxn id="56" idx="3"/>
            <a:endCxn id="93" idx="1"/>
          </p:cNvCxnSpPr>
          <p:nvPr/>
        </p:nvCxnSpPr>
        <p:spPr>
          <a:xfrm flipV="1">
            <a:off x="5972455" y="2870905"/>
            <a:ext cx="683260" cy="19240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95" name="矩形 94"/>
          <p:cNvSpPr/>
          <p:nvPr/>
        </p:nvSpPr>
        <p:spPr>
          <a:xfrm>
            <a:off x="8750853" y="6150739"/>
            <a:ext cx="3024757" cy="523220"/>
          </a:xfrm>
          <a:prstGeom prst="rect">
            <a:avLst/>
          </a:prstGeom>
        </p:spPr>
        <p:txBody>
          <a:bodyPr wrap="square">
            <a:spAutoFit/>
          </a:bodyPr>
          <a:lstStyle/>
          <a:p>
            <a:r>
              <a:rPr lang="zh-CN" altLang="en-US" sz="1400" b="1" dirty="0">
                <a:latin typeface="微软雅黑" pitchFamily="34" charset="-122"/>
                <a:ea typeface="微软雅黑" pitchFamily="34" charset="-122"/>
              </a:rPr>
              <a:t>查看和获取自主招生中报考本校学生的报告</a:t>
            </a:r>
            <a:endParaRPr lang="en-US" altLang="zh-CN" sz="1400" b="1" dirty="0">
              <a:latin typeface="微软雅黑" pitchFamily="34" charset="-122"/>
              <a:ea typeface="微软雅黑" pitchFamily="34" charset="-122"/>
            </a:endParaRPr>
          </a:p>
        </p:txBody>
      </p:sp>
      <p:sp>
        <p:nvSpPr>
          <p:cNvPr id="96" name="矩形 95"/>
          <p:cNvSpPr/>
          <p:nvPr/>
        </p:nvSpPr>
        <p:spPr>
          <a:xfrm>
            <a:off x="8714272" y="3044267"/>
            <a:ext cx="3024757" cy="307777"/>
          </a:xfrm>
          <a:prstGeom prst="rect">
            <a:avLst/>
          </a:prstGeom>
        </p:spPr>
        <p:txBody>
          <a:bodyPr wrap="square">
            <a:spAutoFit/>
          </a:bodyPr>
          <a:lstStyle/>
          <a:p>
            <a:r>
              <a:rPr lang="zh-CN" altLang="en-US" sz="1400" b="1" dirty="0">
                <a:solidFill>
                  <a:schemeClr val="bg1">
                    <a:lumMod val="50000"/>
                  </a:schemeClr>
                </a:solidFill>
                <a:latin typeface="微软雅黑" pitchFamily="34" charset="-122"/>
                <a:ea typeface="微软雅黑" pitchFamily="34" charset="-122"/>
              </a:rPr>
              <a:t>负责重要公告的发布</a:t>
            </a:r>
          </a:p>
        </p:txBody>
      </p:sp>
      <p:sp>
        <p:nvSpPr>
          <p:cNvPr id="115" name="矩形 114"/>
          <p:cNvSpPr/>
          <p:nvPr/>
        </p:nvSpPr>
        <p:spPr>
          <a:xfrm>
            <a:off x="6673801" y="5560595"/>
            <a:ext cx="1885315" cy="244475"/>
          </a:xfrm>
          <a:prstGeom prst="rect">
            <a:avLst/>
          </a:prstGeom>
          <a:solidFill>
            <a:schemeClr val="accent1">
              <a:lumMod val="75000"/>
            </a:schemeClr>
          </a:solidFill>
          <a:ln>
            <a:solidFill>
              <a:schemeClr val="bg2">
                <a:lumMod val="1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a:solidFill>
                  <a:schemeClr val="bg1"/>
                </a:solidFill>
                <a:latin typeface="微软雅黑" pitchFamily="34" charset="-122"/>
                <a:ea typeface="微软雅黑" pitchFamily="34" charset="-122"/>
              </a:rPr>
              <a:t>数据管理员</a:t>
            </a:r>
          </a:p>
        </p:txBody>
      </p:sp>
      <p:cxnSp>
        <p:nvCxnSpPr>
          <p:cNvPr id="116" name="直接连接符 115"/>
          <p:cNvCxnSpPr>
            <a:stCxn id="57" idx="3"/>
            <a:endCxn id="115" idx="1"/>
          </p:cNvCxnSpPr>
          <p:nvPr/>
        </p:nvCxnSpPr>
        <p:spPr>
          <a:xfrm>
            <a:off x="5971820" y="4680930"/>
            <a:ext cx="701981" cy="1001903"/>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19" name="矩形 118"/>
          <p:cNvSpPr/>
          <p:nvPr/>
        </p:nvSpPr>
        <p:spPr>
          <a:xfrm>
            <a:off x="8774299" y="5400463"/>
            <a:ext cx="3024757" cy="523220"/>
          </a:xfrm>
          <a:prstGeom prst="rect">
            <a:avLst/>
          </a:prstGeom>
        </p:spPr>
        <p:txBody>
          <a:bodyPr wrap="square">
            <a:spAutoFit/>
          </a:bodyPr>
          <a:lstStyle/>
          <a:p>
            <a:r>
              <a:rPr lang="zh-CN" altLang="en-US" sz="1400" b="1" dirty="0">
                <a:latin typeface="微软雅黑" pitchFamily="34" charset="-122"/>
                <a:ea typeface="微软雅黑" pitchFamily="34" charset="-122"/>
              </a:rPr>
              <a:t>异常数据处理</a:t>
            </a:r>
            <a:endParaRPr lang="en-US" altLang="zh-CN" sz="1400" b="1" dirty="0">
              <a:latin typeface="微软雅黑" pitchFamily="34" charset="-122"/>
              <a:ea typeface="微软雅黑" pitchFamily="34" charset="-122"/>
            </a:endParaRPr>
          </a:p>
          <a:p>
            <a:r>
              <a:rPr lang="zh-CN" altLang="en-US" sz="1400" b="1" dirty="0">
                <a:latin typeface="微软雅黑" pitchFamily="34" charset="-122"/>
                <a:ea typeface="微软雅黑" pitchFamily="34" charset="-122"/>
              </a:rPr>
              <a:t>学生报告导出</a:t>
            </a:r>
            <a:endParaRPr lang="en-US" altLang="zh-CN" sz="1400" b="1" dirty="0">
              <a:latin typeface="微软雅黑" pitchFamily="34" charset="-122"/>
              <a:ea typeface="微软雅黑" pitchFamily="34" charset="-122"/>
            </a:endParaRPr>
          </a:p>
        </p:txBody>
      </p:sp>
      <p:sp>
        <p:nvSpPr>
          <p:cNvPr id="120" name="矩形 119"/>
          <p:cNvSpPr/>
          <p:nvPr/>
        </p:nvSpPr>
        <p:spPr>
          <a:xfrm>
            <a:off x="6690605" y="3439942"/>
            <a:ext cx="1885315" cy="244475"/>
          </a:xfrm>
          <a:prstGeom prst="rect">
            <a:avLst/>
          </a:prstGeom>
          <a:solidFill>
            <a:schemeClr val="accent1">
              <a:lumMod val="75000"/>
            </a:schemeClr>
          </a:solidFill>
          <a:ln>
            <a:solidFill>
              <a:schemeClr val="bg2">
                <a:lumMod val="1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a:solidFill>
                  <a:schemeClr val="bg1"/>
                </a:solidFill>
                <a:latin typeface="微软雅黑" pitchFamily="34" charset="-122"/>
                <a:ea typeface="微软雅黑" pitchFamily="34" charset="-122"/>
              </a:rPr>
              <a:t>管理人员</a:t>
            </a:r>
          </a:p>
        </p:txBody>
      </p:sp>
      <p:cxnSp>
        <p:nvCxnSpPr>
          <p:cNvPr id="123" name="直接连接符 122"/>
          <p:cNvCxnSpPr>
            <a:stCxn id="56" idx="3"/>
            <a:endCxn id="120" idx="1"/>
          </p:cNvCxnSpPr>
          <p:nvPr/>
        </p:nvCxnSpPr>
        <p:spPr>
          <a:xfrm>
            <a:off x="5971820" y="3063310"/>
            <a:ext cx="718785" cy="49887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26" name="矩形 125"/>
          <p:cNvSpPr/>
          <p:nvPr/>
        </p:nvSpPr>
        <p:spPr>
          <a:xfrm>
            <a:off x="8761164" y="3419405"/>
            <a:ext cx="3024757" cy="307777"/>
          </a:xfrm>
          <a:prstGeom prst="rect">
            <a:avLst/>
          </a:prstGeom>
        </p:spPr>
        <p:txBody>
          <a:bodyPr wrap="square">
            <a:spAutoFit/>
          </a:bodyPr>
          <a:lstStyle/>
          <a:p>
            <a:r>
              <a:rPr lang="zh-CN" altLang="en-US" sz="1400" b="1" dirty="0">
                <a:solidFill>
                  <a:schemeClr val="bg1">
                    <a:lumMod val="50000"/>
                  </a:schemeClr>
                </a:solidFill>
                <a:latin typeface="微软雅黑" pitchFamily="34" charset="-122"/>
                <a:ea typeface="微软雅黑" pitchFamily="34" charset="-122"/>
              </a:rPr>
              <a:t>负责异常数据审核，学生报告导出</a:t>
            </a:r>
          </a:p>
        </p:txBody>
      </p:sp>
    </p:spTree>
    <p:extLst>
      <p:ext uri="{BB962C8B-B14F-4D97-AF65-F5344CB8AC3E}">
        <p14:creationId xmlns:p14="http://schemas.microsoft.com/office/powerpoint/2010/main" xmlns="" val="8661787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8">
            <a:extLst>
              <a:ext uri="{FF2B5EF4-FFF2-40B4-BE49-F238E27FC236}">
                <a16:creationId xmlns:a16="http://schemas.microsoft.com/office/drawing/2014/main" xmlns="" id="{396B4A10-CB8C-4401-AADB-6ADAF432D7AF}"/>
              </a:ext>
            </a:extLst>
          </p:cNvPr>
          <p:cNvSpPr txBox="1">
            <a:spLocks noChangeArrowheads="1"/>
          </p:cNvSpPr>
          <p:nvPr/>
        </p:nvSpPr>
        <p:spPr bwMode="auto">
          <a:xfrm>
            <a:off x="966788" y="260350"/>
            <a:ext cx="408463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登录帐号</a:t>
            </a:r>
          </a:p>
        </p:txBody>
      </p:sp>
      <p:sp>
        <p:nvSpPr>
          <p:cNvPr id="27651" name="TextBox 7">
            <a:extLst>
              <a:ext uri="{FF2B5EF4-FFF2-40B4-BE49-F238E27FC236}">
                <a16:creationId xmlns:a16="http://schemas.microsoft.com/office/drawing/2014/main" xmlns="" id="{C7270EC7-13F0-4E41-AA65-08AAFC131BA1}"/>
              </a:ext>
            </a:extLst>
          </p:cNvPr>
          <p:cNvSpPr txBox="1">
            <a:spLocks noChangeArrowheads="1"/>
          </p:cNvSpPr>
          <p:nvPr/>
        </p:nvSpPr>
        <p:spPr bwMode="auto">
          <a:xfrm>
            <a:off x="720725" y="1550988"/>
            <a:ext cx="8996374"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dirty="0">
                <a:latin typeface="微软雅黑" panose="020B0503020204020204" pitchFamily="34" charset="-122"/>
                <a:ea typeface="微软雅黑" panose="020B0503020204020204" pitchFamily="34" charset="-122"/>
              </a:rPr>
              <a:t>网址：</a:t>
            </a:r>
            <a:r>
              <a:rPr lang="en-US" altLang="zh-CN" dirty="0">
                <a:latin typeface="微软雅黑" panose="020B0503020204020204" pitchFamily="34" charset="-122"/>
                <a:ea typeface="微软雅黑" panose="020B0503020204020204" pitchFamily="34" charset="-122"/>
              </a:rPr>
              <a:t>szpjm.shedu.net</a:t>
            </a:r>
          </a:p>
          <a:p>
            <a:pPr eaLnBrk="1" hangingPunct="1"/>
            <a:endParaRPr lang="en-US" altLang="zh-CN" dirty="0">
              <a:latin typeface="微软雅黑" panose="020B0503020204020204" pitchFamily="34" charset="-122"/>
              <a:ea typeface="微软雅黑" panose="020B0503020204020204" pitchFamily="34" charset="-122"/>
            </a:endParaRPr>
          </a:p>
          <a:p>
            <a:pPr eaLnBrk="1" hangingPunct="1"/>
            <a:r>
              <a:rPr lang="zh-CN" altLang="en-US" dirty="0">
                <a:latin typeface="微软雅黑" panose="020B0503020204020204" pitchFamily="34" charset="-122"/>
                <a:ea typeface="微软雅黑" panose="020B0503020204020204" pitchFamily="34" charset="-122"/>
              </a:rPr>
              <a:t>学校帐号：学校代码</a:t>
            </a:r>
            <a:r>
              <a:rPr lang="en-US" altLang="zh-CN" dirty="0">
                <a:latin typeface="微软雅黑" panose="020B0503020204020204" pitchFamily="34" charset="-122"/>
                <a:ea typeface="微软雅黑" panose="020B0503020204020204" pitchFamily="34" charset="-122"/>
              </a:rPr>
              <a:t>+m01</a:t>
            </a:r>
            <a:r>
              <a:rPr lang="zh-CN" altLang="en-US" dirty="0">
                <a:latin typeface="微软雅黑" panose="020B0503020204020204" pitchFamily="34" charset="-122"/>
                <a:ea typeface="微软雅黑" panose="020B0503020204020204" pitchFamily="34" charset="-122"/>
              </a:rPr>
              <a:t>（如该校管理员帐号</a:t>
            </a:r>
            <a:r>
              <a:rPr lang="en-US" altLang="zh-CN" dirty="0">
                <a:latin typeface="微软雅黑" panose="020B0503020204020204" pitchFamily="34" charset="-122"/>
                <a:ea typeface="微软雅黑" panose="020B0503020204020204" pitchFamily="34" charset="-122"/>
              </a:rPr>
              <a:t>0711a</a:t>
            </a:r>
            <a:r>
              <a:rPr lang="zh-CN" altLang="en-US" dirty="0">
                <a:latin typeface="微软雅黑" panose="020B0503020204020204" pitchFamily="34" charset="-122"/>
                <a:ea typeface="微软雅黑" panose="020B0503020204020204" pitchFamily="34" charset="-122"/>
              </a:rPr>
              <a:t>，则数据管理员帐号</a:t>
            </a:r>
            <a:r>
              <a:rPr lang="en-US" altLang="zh-CN" dirty="0">
                <a:latin typeface="微软雅黑" panose="020B0503020204020204" pitchFamily="34" charset="-122"/>
                <a:ea typeface="微软雅黑" panose="020B0503020204020204" pitchFamily="34" charset="-122"/>
              </a:rPr>
              <a:t>0711m01</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eaLnBrk="1" hangingPunct="1"/>
            <a:endParaRPr lang="en-US" altLang="zh-CN" dirty="0">
              <a:latin typeface="微软雅黑" panose="020B0503020204020204" pitchFamily="34" charset="-122"/>
              <a:ea typeface="微软雅黑" panose="020B0503020204020204" pitchFamily="34" charset="-122"/>
            </a:endParaRPr>
          </a:p>
          <a:p>
            <a:pPr eaLnBrk="1" hangingPunct="1"/>
            <a:r>
              <a:rPr lang="zh-CN" altLang="en-US" dirty="0">
                <a:latin typeface="微软雅黑" panose="020B0503020204020204" pitchFamily="34" charset="-122"/>
                <a:ea typeface="微软雅黑" panose="020B0503020204020204" pitchFamily="34" charset="-122"/>
              </a:rPr>
              <a:t>初始密码：</a:t>
            </a:r>
            <a:r>
              <a:rPr lang="en-US" altLang="zh-CN" dirty="0">
                <a:latin typeface="微软雅黑" panose="020B0503020204020204" pitchFamily="34" charset="-122"/>
                <a:ea typeface="微软雅黑" panose="020B0503020204020204" pitchFamily="34" charset="-122"/>
              </a:rPr>
              <a:t>111111</a:t>
            </a:r>
          </a:p>
          <a:p>
            <a:pPr eaLnBrk="1" hangingPunct="1"/>
            <a:endParaRPr lang="en-US" altLang="zh-CN" dirty="0">
              <a:latin typeface="微软雅黑" panose="020B0503020204020204" pitchFamily="34" charset="-122"/>
              <a:ea typeface="微软雅黑" panose="020B0503020204020204" pitchFamily="34" charset="-122"/>
            </a:endParaRPr>
          </a:p>
          <a:p>
            <a:pPr eaLnBrk="1" hangingPunct="1"/>
            <a:r>
              <a:rPr lang="zh-CN" altLang="en-US" dirty="0">
                <a:latin typeface="微软雅黑" panose="020B0503020204020204" pitchFamily="34" charset="-122"/>
                <a:ea typeface="微软雅黑" panose="020B0503020204020204" pitchFamily="34" charset="-122"/>
              </a:rPr>
              <a:t>开放功能：</a:t>
            </a:r>
            <a:endParaRPr lang="en-US" altLang="zh-CN" dirty="0">
              <a:latin typeface="微软雅黑" panose="020B0503020204020204" pitchFamily="34" charset="-122"/>
              <a:ea typeface="微软雅黑" panose="020B0503020204020204" pitchFamily="34" charset="-122"/>
            </a:endParaRPr>
          </a:p>
          <a:p>
            <a:pPr eaLnBrk="1" hangingPunct="1"/>
            <a:endParaRPr lang="zh-CN" altLang="en-US" b="1" dirty="0"/>
          </a:p>
        </p:txBody>
      </p:sp>
      <p:sp>
        <p:nvSpPr>
          <p:cNvPr id="4" name="矩形 3">
            <a:extLst>
              <a:ext uri="{FF2B5EF4-FFF2-40B4-BE49-F238E27FC236}">
                <a16:creationId xmlns:a16="http://schemas.microsoft.com/office/drawing/2014/main" xmlns="" id="{66D628B1-5091-435E-AB71-33E2A07C078B}"/>
              </a:ext>
            </a:extLst>
          </p:cNvPr>
          <p:cNvSpPr/>
          <p:nvPr/>
        </p:nvSpPr>
        <p:spPr>
          <a:xfrm>
            <a:off x="835025" y="3692532"/>
            <a:ext cx="1928813" cy="5476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sz="1600" b="1" dirty="0">
                <a:solidFill>
                  <a:schemeClr val="bg1"/>
                </a:solidFill>
                <a:latin typeface="微软雅黑" pitchFamily="34" charset="-122"/>
                <a:ea typeface="微软雅黑" pitchFamily="34" charset="-122"/>
              </a:rPr>
              <a:t>历史异常数据处理</a:t>
            </a:r>
          </a:p>
        </p:txBody>
      </p:sp>
      <p:sp>
        <p:nvSpPr>
          <p:cNvPr id="5" name="矩形 4">
            <a:extLst>
              <a:ext uri="{FF2B5EF4-FFF2-40B4-BE49-F238E27FC236}">
                <a16:creationId xmlns:a16="http://schemas.microsoft.com/office/drawing/2014/main" xmlns="" id="{9E06218A-9193-449E-BEC9-641CF2C28DE1}"/>
              </a:ext>
            </a:extLst>
          </p:cNvPr>
          <p:cNvSpPr/>
          <p:nvPr/>
        </p:nvSpPr>
        <p:spPr>
          <a:xfrm>
            <a:off x="3211512" y="3679832"/>
            <a:ext cx="2553184" cy="5476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sz="1600" b="1" dirty="0">
                <a:solidFill>
                  <a:schemeClr val="bg1"/>
                </a:solidFill>
                <a:latin typeface="微软雅黑" pitchFamily="34" charset="-122"/>
                <a:ea typeface="微软雅黑" pitchFamily="34" charset="-122"/>
              </a:rPr>
              <a:t>纪实报告导出（定时开放）</a:t>
            </a:r>
          </a:p>
        </p:txBody>
      </p:sp>
    </p:spTree>
    <p:extLst>
      <p:ext uri="{BB962C8B-B14F-4D97-AF65-F5344CB8AC3E}">
        <p14:creationId xmlns:p14="http://schemas.microsoft.com/office/powerpoint/2010/main" xmlns="" val="31326560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8">
            <a:extLst>
              <a:ext uri="{FF2B5EF4-FFF2-40B4-BE49-F238E27FC236}">
                <a16:creationId xmlns:a16="http://schemas.microsoft.com/office/drawing/2014/main" xmlns="" id="{CB20E881-99C6-4B69-B58F-FDC49DD0ED1D}"/>
              </a:ext>
            </a:extLst>
          </p:cNvPr>
          <p:cNvSpPr txBox="1">
            <a:spLocks noChangeArrowheads="1"/>
          </p:cNvSpPr>
          <p:nvPr/>
        </p:nvSpPr>
        <p:spPr bwMode="auto">
          <a:xfrm>
            <a:off x="825500" y="217488"/>
            <a:ext cx="6300788"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历史异常数据处理</a:t>
            </a:r>
          </a:p>
        </p:txBody>
      </p:sp>
      <p:sp>
        <p:nvSpPr>
          <p:cNvPr id="10" name="矩形 9">
            <a:extLst>
              <a:ext uri="{FF2B5EF4-FFF2-40B4-BE49-F238E27FC236}">
                <a16:creationId xmlns:a16="http://schemas.microsoft.com/office/drawing/2014/main" xmlns="" id="{733CE81A-8F43-4E7E-BAC9-9134BB566277}"/>
              </a:ext>
            </a:extLst>
          </p:cNvPr>
          <p:cNvSpPr/>
          <p:nvPr/>
        </p:nvSpPr>
        <p:spPr>
          <a:xfrm>
            <a:off x="2055813" y="1920875"/>
            <a:ext cx="1989137" cy="5476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en-US" sz="1600" b="1" dirty="0">
                <a:solidFill>
                  <a:schemeClr val="bg1"/>
                </a:solidFill>
                <a:latin typeface="微软雅黑" pitchFamily="34" charset="-122"/>
                <a:ea typeface="微软雅黑" pitchFamily="34" charset="-122"/>
              </a:rPr>
              <a:t>提出申请</a:t>
            </a:r>
          </a:p>
        </p:txBody>
      </p:sp>
      <p:sp>
        <p:nvSpPr>
          <p:cNvPr id="28677" name="矩形 3">
            <a:extLst>
              <a:ext uri="{FF2B5EF4-FFF2-40B4-BE49-F238E27FC236}">
                <a16:creationId xmlns:a16="http://schemas.microsoft.com/office/drawing/2014/main" xmlns="" id="{C1B111B7-45AB-4F42-9DE4-3F1E919E6869}"/>
              </a:ext>
            </a:extLst>
          </p:cNvPr>
          <p:cNvSpPr>
            <a:spLocks noChangeArrowheads="1"/>
          </p:cNvSpPr>
          <p:nvPr/>
        </p:nvSpPr>
        <p:spPr bwMode="auto">
          <a:xfrm>
            <a:off x="609600" y="1077913"/>
            <a:ext cx="3786188"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2000">
                <a:latin typeface="微软雅黑" panose="020B0503020204020204" pitchFamily="34" charset="-122"/>
                <a:ea typeface="微软雅黑" panose="020B0503020204020204" pitchFamily="34" charset="-122"/>
              </a:rPr>
              <a:t>处理流程</a:t>
            </a:r>
            <a:endParaRPr lang="en-US" altLang="zh-CN" sz="2000">
              <a:latin typeface="微软雅黑" panose="020B0503020204020204" pitchFamily="34" charset="-122"/>
              <a:ea typeface="微软雅黑" panose="020B0503020204020204" pitchFamily="34" charset="-122"/>
            </a:endParaRPr>
          </a:p>
        </p:txBody>
      </p:sp>
      <p:sp>
        <p:nvSpPr>
          <p:cNvPr id="28678" name="TextBox 12">
            <a:extLst>
              <a:ext uri="{FF2B5EF4-FFF2-40B4-BE49-F238E27FC236}">
                <a16:creationId xmlns:a16="http://schemas.microsoft.com/office/drawing/2014/main" xmlns="" id="{84A0F0A4-43AB-4150-AAA2-5A9D64B68761}"/>
              </a:ext>
            </a:extLst>
          </p:cNvPr>
          <p:cNvSpPr txBox="1">
            <a:spLocks noChangeArrowheads="1"/>
          </p:cNvSpPr>
          <p:nvPr/>
        </p:nvSpPr>
        <p:spPr bwMode="auto">
          <a:xfrm>
            <a:off x="773113" y="1981200"/>
            <a:ext cx="6477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t>学校</a:t>
            </a:r>
          </a:p>
        </p:txBody>
      </p:sp>
      <p:sp>
        <p:nvSpPr>
          <p:cNvPr id="28679" name="TextBox 14">
            <a:extLst>
              <a:ext uri="{FF2B5EF4-FFF2-40B4-BE49-F238E27FC236}">
                <a16:creationId xmlns:a16="http://schemas.microsoft.com/office/drawing/2014/main" xmlns="" id="{C03C9126-A29A-431D-9B23-C350113A473F}"/>
              </a:ext>
            </a:extLst>
          </p:cNvPr>
          <p:cNvSpPr txBox="1">
            <a:spLocks noChangeArrowheads="1"/>
          </p:cNvSpPr>
          <p:nvPr/>
        </p:nvSpPr>
        <p:spPr bwMode="auto">
          <a:xfrm>
            <a:off x="657225" y="3211513"/>
            <a:ext cx="11064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t>主管单位</a:t>
            </a:r>
          </a:p>
        </p:txBody>
      </p:sp>
      <p:sp>
        <p:nvSpPr>
          <p:cNvPr id="18" name="矩形 17">
            <a:extLst>
              <a:ext uri="{FF2B5EF4-FFF2-40B4-BE49-F238E27FC236}">
                <a16:creationId xmlns:a16="http://schemas.microsoft.com/office/drawing/2014/main" xmlns="" id="{10579505-8C55-4576-BB11-9AFB7041B1F6}"/>
              </a:ext>
            </a:extLst>
          </p:cNvPr>
          <p:cNvSpPr/>
          <p:nvPr/>
        </p:nvSpPr>
        <p:spPr>
          <a:xfrm>
            <a:off x="2055813" y="3092450"/>
            <a:ext cx="1989137" cy="5476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zh-CN" altLang="en-US" sz="1600" b="1" dirty="0">
                <a:solidFill>
                  <a:schemeClr val="bg1"/>
                </a:solidFill>
                <a:latin typeface="微软雅黑" pitchFamily="34" charset="-122"/>
                <a:ea typeface="微软雅黑" pitchFamily="34" charset="-122"/>
              </a:rPr>
              <a:t>审核申请</a:t>
            </a:r>
          </a:p>
        </p:txBody>
      </p:sp>
      <p:cxnSp>
        <p:nvCxnSpPr>
          <p:cNvPr id="20" name="直接箭头连接符 19">
            <a:extLst>
              <a:ext uri="{FF2B5EF4-FFF2-40B4-BE49-F238E27FC236}">
                <a16:creationId xmlns:a16="http://schemas.microsoft.com/office/drawing/2014/main" xmlns="" id="{87CDF08A-8398-45FA-898B-105C226749AC}"/>
              </a:ext>
            </a:extLst>
          </p:cNvPr>
          <p:cNvCxnSpPr>
            <a:stCxn id="10" idx="2"/>
            <a:endCxn id="18" idx="0"/>
          </p:cNvCxnSpPr>
          <p:nvPr/>
        </p:nvCxnSpPr>
        <p:spPr>
          <a:xfrm>
            <a:off x="3051175" y="2468563"/>
            <a:ext cx="0" cy="6238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圆角矩形 21">
            <a:extLst>
              <a:ext uri="{FF2B5EF4-FFF2-40B4-BE49-F238E27FC236}">
                <a16:creationId xmlns:a16="http://schemas.microsoft.com/office/drawing/2014/main" xmlns="" id="{92FF878F-9366-462B-8C95-4665E9EA9D37}"/>
              </a:ext>
            </a:extLst>
          </p:cNvPr>
          <p:cNvSpPr/>
          <p:nvPr/>
        </p:nvSpPr>
        <p:spPr>
          <a:xfrm>
            <a:off x="2085975" y="4430713"/>
            <a:ext cx="1946275" cy="6334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zh-CN" altLang="en-US" sz="1600" b="1" dirty="0">
                <a:latin typeface="微软雅黑" pitchFamily="34" charset="-122"/>
                <a:ea typeface="微软雅黑" pitchFamily="34" charset="-122"/>
              </a:rPr>
              <a:t>申请完成，数据入库</a:t>
            </a:r>
          </a:p>
        </p:txBody>
      </p:sp>
      <p:cxnSp>
        <p:nvCxnSpPr>
          <p:cNvPr id="24" name="直接箭头连接符 23">
            <a:extLst>
              <a:ext uri="{FF2B5EF4-FFF2-40B4-BE49-F238E27FC236}">
                <a16:creationId xmlns:a16="http://schemas.microsoft.com/office/drawing/2014/main" xmlns="" id="{6ADDF06A-EDCC-46D5-B571-D45AB5544CA8}"/>
              </a:ext>
            </a:extLst>
          </p:cNvPr>
          <p:cNvCxnSpPr>
            <a:stCxn id="18" idx="2"/>
            <a:endCxn id="22" idx="0"/>
          </p:cNvCxnSpPr>
          <p:nvPr/>
        </p:nvCxnSpPr>
        <p:spPr>
          <a:xfrm>
            <a:off x="3051175" y="3640138"/>
            <a:ext cx="7938" cy="7905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肘形连接符 25">
            <a:extLst>
              <a:ext uri="{FF2B5EF4-FFF2-40B4-BE49-F238E27FC236}">
                <a16:creationId xmlns:a16="http://schemas.microsoft.com/office/drawing/2014/main" xmlns="" id="{1B349094-5D54-4CED-B5E7-EEB3012F6FE8}"/>
              </a:ext>
            </a:extLst>
          </p:cNvPr>
          <p:cNvCxnSpPr>
            <a:stCxn id="18" idx="3"/>
            <a:endCxn id="10" idx="3"/>
          </p:cNvCxnSpPr>
          <p:nvPr/>
        </p:nvCxnSpPr>
        <p:spPr>
          <a:xfrm flipV="1">
            <a:off x="4044950" y="2193925"/>
            <a:ext cx="12700" cy="1173163"/>
          </a:xfrm>
          <a:prstGeom prst="bentConnector3">
            <a:avLst>
              <a:gd name="adj1" fmla="val 1800000"/>
            </a:avLst>
          </a:prstGeom>
          <a:ln>
            <a:tailEnd type="arrow"/>
          </a:ln>
        </p:spPr>
        <p:style>
          <a:lnRef idx="1">
            <a:schemeClr val="dk1"/>
          </a:lnRef>
          <a:fillRef idx="0">
            <a:schemeClr val="dk1"/>
          </a:fillRef>
          <a:effectRef idx="0">
            <a:schemeClr val="dk1"/>
          </a:effectRef>
          <a:fontRef idx="minor">
            <a:schemeClr val="tx1"/>
          </a:fontRef>
        </p:style>
      </p:cxnSp>
      <p:sp>
        <p:nvSpPr>
          <p:cNvPr id="28685" name="TextBox 26">
            <a:extLst>
              <a:ext uri="{FF2B5EF4-FFF2-40B4-BE49-F238E27FC236}">
                <a16:creationId xmlns:a16="http://schemas.microsoft.com/office/drawing/2014/main" xmlns="" id="{5D783E66-2625-44E3-BF66-8B1D31F2ABC3}"/>
              </a:ext>
            </a:extLst>
          </p:cNvPr>
          <p:cNvSpPr txBox="1">
            <a:spLocks noChangeArrowheads="1"/>
          </p:cNvSpPr>
          <p:nvPr/>
        </p:nvSpPr>
        <p:spPr bwMode="auto">
          <a:xfrm>
            <a:off x="4360863" y="2438400"/>
            <a:ext cx="11080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a:latin typeface="微软雅黑" panose="020B0503020204020204" pitchFamily="34" charset="-122"/>
                <a:ea typeface="微软雅黑" panose="020B0503020204020204" pitchFamily="34" charset="-122"/>
              </a:rPr>
              <a:t>审核不通过，</a:t>
            </a:r>
            <a:endParaRPr lang="en-US" altLang="zh-CN" sz="1200">
              <a:latin typeface="微软雅黑" panose="020B0503020204020204" pitchFamily="34" charset="-122"/>
              <a:ea typeface="微软雅黑" panose="020B0503020204020204" pitchFamily="34" charset="-122"/>
            </a:endParaRPr>
          </a:p>
          <a:p>
            <a:pPr eaLnBrk="1" hangingPunct="1"/>
            <a:r>
              <a:rPr lang="zh-CN" altLang="en-US" sz="1200">
                <a:latin typeface="微软雅黑" panose="020B0503020204020204" pitchFamily="34" charset="-122"/>
                <a:ea typeface="微软雅黑" panose="020B0503020204020204" pitchFamily="34" charset="-122"/>
              </a:rPr>
              <a:t>重新申请</a:t>
            </a:r>
          </a:p>
        </p:txBody>
      </p:sp>
      <p:sp>
        <p:nvSpPr>
          <p:cNvPr id="28686" name="TextBox 27">
            <a:extLst>
              <a:ext uri="{FF2B5EF4-FFF2-40B4-BE49-F238E27FC236}">
                <a16:creationId xmlns:a16="http://schemas.microsoft.com/office/drawing/2014/main" xmlns="" id="{360193E6-9111-48F4-B20E-94D5A6239771}"/>
              </a:ext>
            </a:extLst>
          </p:cNvPr>
          <p:cNvSpPr txBox="1">
            <a:spLocks noChangeArrowheads="1"/>
          </p:cNvSpPr>
          <p:nvPr/>
        </p:nvSpPr>
        <p:spPr bwMode="auto">
          <a:xfrm>
            <a:off x="3165475" y="3914775"/>
            <a:ext cx="8001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a:latin typeface="微软雅黑" panose="020B0503020204020204" pitchFamily="34" charset="-122"/>
                <a:ea typeface="微软雅黑" panose="020B0503020204020204" pitchFamily="34" charset="-122"/>
              </a:rPr>
              <a:t>审核通过</a:t>
            </a:r>
          </a:p>
        </p:txBody>
      </p:sp>
      <p:sp>
        <p:nvSpPr>
          <p:cNvPr id="17" name="矩形 3">
            <a:extLst>
              <a:ext uri="{FF2B5EF4-FFF2-40B4-BE49-F238E27FC236}">
                <a16:creationId xmlns:a16="http://schemas.microsoft.com/office/drawing/2014/main" xmlns="" id="{98AECE65-0675-4F34-8088-7CAC1CE0C3DC}"/>
              </a:ext>
            </a:extLst>
          </p:cNvPr>
          <p:cNvSpPr>
            <a:spLocks noChangeArrowheads="1"/>
          </p:cNvSpPr>
          <p:nvPr/>
        </p:nvSpPr>
        <p:spPr bwMode="auto">
          <a:xfrm>
            <a:off x="6916738" y="1077913"/>
            <a:ext cx="4248150"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latin typeface="微软雅黑" panose="020B0503020204020204" pitchFamily="34" charset="-122"/>
                <a:ea typeface="微软雅黑" panose="020B0503020204020204" pitchFamily="34" charset="-122"/>
              </a:rPr>
              <a:t>异常数据处理范围</a:t>
            </a:r>
            <a:endParaRPr lang="en-US" altLang="zh-CN" sz="2000" dirty="0">
              <a:latin typeface="微软雅黑" panose="020B0503020204020204" pitchFamily="34" charset="-122"/>
              <a:ea typeface="微软雅黑" panose="020B0503020204020204" pitchFamily="34" charset="-122"/>
            </a:endParaRPr>
          </a:p>
        </p:txBody>
      </p:sp>
      <p:graphicFrame>
        <p:nvGraphicFramePr>
          <p:cNvPr id="19" name="表格 18">
            <a:extLst>
              <a:ext uri="{FF2B5EF4-FFF2-40B4-BE49-F238E27FC236}">
                <a16:creationId xmlns:a16="http://schemas.microsoft.com/office/drawing/2014/main" xmlns="" id="{1519BA19-0017-4AFE-8F62-C920E6C68906}"/>
              </a:ext>
            </a:extLst>
          </p:cNvPr>
          <p:cNvGraphicFramePr>
            <a:graphicFrameLocks noGrp="1"/>
          </p:cNvGraphicFramePr>
          <p:nvPr>
            <p:extLst>
              <p:ext uri="{D42A27DB-BD31-4B8C-83A1-F6EECF244321}">
                <p14:modId xmlns:p14="http://schemas.microsoft.com/office/powerpoint/2010/main" xmlns="" val="1412571283"/>
              </p:ext>
            </p:extLst>
          </p:nvPr>
        </p:nvGraphicFramePr>
        <p:xfrm>
          <a:off x="6643688" y="1758604"/>
          <a:ext cx="4521200" cy="3070225"/>
        </p:xfrm>
        <a:graphic>
          <a:graphicData uri="http://schemas.openxmlformats.org/drawingml/2006/table">
            <a:tbl>
              <a:tblPr/>
              <a:tblGrid>
                <a:gridCol w="2076876">
                  <a:extLst>
                    <a:ext uri="{9D8B030D-6E8A-4147-A177-3AD203B41FA5}">
                      <a16:colId xmlns:a16="http://schemas.microsoft.com/office/drawing/2014/main" xmlns="" val="20000"/>
                    </a:ext>
                  </a:extLst>
                </a:gridCol>
                <a:gridCol w="2444324">
                  <a:extLst>
                    <a:ext uri="{9D8B030D-6E8A-4147-A177-3AD203B41FA5}">
                      <a16:colId xmlns:a16="http://schemas.microsoft.com/office/drawing/2014/main" xmlns="" val="20001"/>
                    </a:ext>
                  </a:extLst>
                </a:gridCol>
              </a:tblGrid>
              <a:tr h="334638">
                <a:tc>
                  <a:txBody>
                    <a:bodyPr/>
                    <a:lstStyle/>
                    <a:p>
                      <a:pPr algn="ctr" rtl="0" fontAlgn="ctr"/>
                      <a:r>
                        <a:rPr lang="zh-CN" altLang="en-US" sz="1800" b="0" i="0" u="none" strike="noStrike" dirty="0">
                          <a:solidFill>
                            <a:srgbClr val="000000"/>
                          </a:solidFill>
                          <a:latin typeface="微软雅黑" pitchFamily="34" charset="-122"/>
                          <a:ea typeface="微软雅黑" pitchFamily="34" charset="-122"/>
                        </a:rPr>
                        <a:t>处理业务模块</a:t>
                      </a:r>
                    </a:p>
                  </a:txBody>
                  <a:tcPr marL="9524" marR="9524"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zh-CN" altLang="en-US" sz="1800" b="0" i="0" u="none" strike="noStrike" dirty="0">
                          <a:solidFill>
                            <a:srgbClr val="000000"/>
                          </a:solidFill>
                          <a:latin typeface="微软雅黑" pitchFamily="34" charset="-122"/>
                          <a:ea typeface="微软雅黑" pitchFamily="34" charset="-122"/>
                        </a:rPr>
                        <a:t>申请类型</a:t>
                      </a:r>
                    </a:p>
                  </a:txBody>
                  <a:tcPr marL="9524" marR="9524"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xmlns="" val="10000"/>
                  </a:ext>
                </a:extLst>
              </a:tr>
              <a:tr h="321743">
                <a:tc>
                  <a:txBody>
                    <a:bodyPr/>
                    <a:lstStyle/>
                    <a:p>
                      <a:pPr algn="ctr" rtl="0" fontAlgn="ctr"/>
                      <a:r>
                        <a:rPr lang="zh-CN" altLang="en-US" sz="1600" b="0" i="0" u="none" strike="noStrike" dirty="0">
                          <a:solidFill>
                            <a:srgbClr val="000000"/>
                          </a:solidFill>
                          <a:latin typeface="微软雅黑" pitchFamily="34" charset="-122"/>
                          <a:ea typeface="微软雅黑" pitchFamily="34" charset="-122"/>
                        </a:rPr>
                        <a:t>公共基础课（市级） </a:t>
                      </a:r>
                    </a:p>
                  </a:txBody>
                  <a:tcPr marL="9524" marR="9524"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rtl="0" fontAlgn="ctr"/>
                      <a:r>
                        <a:rPr lang="zh-CN" altLang="en-US" sz="1600" b="0" i="0" u="none" strike="noStrike" dirty="0">
                          <a:solidFill>
                            <a:srgbClr val="000000"/>
                          </a:solidFill>
                          <a:latin typeface="微软雅黑" pitchFamily="34" charset="-122"/>
                          <a:ea typeface="微软雅黑" pitchFamily="34" charset="-122"/>
                        </a:rPr>
                        <a:t>成绩补填</a:t>
                      </a:r>
                      <a:br>
                        <a:rPr lang="zh-CN" altLang="en-US" sz="1600" b="0" i="0" u="none" strike="noStrike" dirty="0">
                          <a:solidFill>
                            <a:srgbClr val="000000"/>
                          </a:solidFill>
                          <a:latin typeface="微软雅黑" pitchFamily="34" charset="-122"/>
                          <a:ea typeface="微软雅黑" pitchFamily="34" charset="-122"/>
                        </a:rPr>
                      </a:br>
                      <a:r>
                        <a:rPr lang="zh-CN" altLang="en-US" sz="1600" b="0" i="0" u="none" strike="noStrike" dirty="0">
                          <a:solidFill>
                            <a:srgbClr val="000000"/>
                          </a:solidFill>
                          <a:latin typeface="微软雅黑" pitchFamily="34" charset="-122"/>
                          <a:ea typeface="微软雅黑" pitchFamily="34" charset="-122"/>
                        </a:rPr>
                        <a:t>成绩修改</a:t>
                      </a:r>
                      <a:br>
                        <a:rPr lang="zh-CN" altLang="en-US" sz="1600" b="0" i="0" u="none" strike="noStrike" dirty="0">
                          <a:solidFill>
                            <a:srgbClr val="000000"/>
                          </a:solidFill>
                          <a:latin typeface="微软雅黑" pitchFamily="34" charset="-122"/>
                          <a:ea typeface="微软雅黑" pitchFamily="34" charset="-122"/>
                        </a:rPr>
                      </a:br>
                      <a:r>
                        <a:rPr lang="zh-CN" altLang="en-US" sz="1600" b="0" i="0" u="none" strike="noStrike" dirty="0">
                          <a:solidFill>
                            <a:srgbClr val="000000"/>
                          </a:solidFill>
                          <a:latin typeface="微软雅黑" pitchFamily="34" charset="-122"/>
                          <a:ea typeface="微软雅黑" pitchFamily="34" charset="-122"/>
                        </a:rPr>
                        <a:t>成绩删除</a:t>
                      </a:r>
                      <a:br>
                        <a:rPr lang="zh-CN" altLang="en-US" sz="1600" b="0" i="0" u="none" strike="noStrike" dirty="0">
                          <a:solidFill>
                            <a:srgbClr val="000000"/>
                          </a:solidFill>
                          <a:latin typeface="微软雅黑" pitchFamily="34" charset="-122"/>
                          <a:ea typeface="微软雅黑" pitchFamily="34" charset="-122"/>
                        </a:rPr>
                      </a:br>
                      <a:r>
                        <a:rPr lang="zh-CN" altLang="en-US" sz="1600" b="0" i="0" u="none" strike="noStrike" dirty="0">
                          <a:solidFill>
                            <a:srgbClr val="000000"/>
                          </a:solidFill>
                          <a:latin typeface="微软雅黑" pitchFamily="34" charset="-122"/>
                          <a:ea typeface="微软雅黑" pitchFamily="34" charset="-122"/>
                        </a:rPr>
                        <a:t>成绩补考</a:t>
                      </a:r>
                      <a:br>
                        <a:rPr lang="zh-CN" altLang="en-US" sz="1600" b="0" i="0" u="none" strike="noStrike" dirty="0">
                          <a:solidFill>
                            <a:srgbClr val="000000"/>
                          </a:solidFill>
                          <a:latin typeface="微软雅黑" pitchFamily="34" charset="-122"/>
                          <a:ea typeface="微软雅黑" pitchFamily="34" charset="-122"/>
                        </a:rPr>
                      </a:br>
                      <a:endParaRPr lang="zh-CN" altLang="en-US" sz="1600" b="0" i="0" u="none" strike="noStrike" dirty="0">
                        <a:solidFill>
                          <a:srgbClr val="000000"/>
                        </a:solidFill>
                        <a:latin typeface="微软雅黑" pitchFamily="34" charset="-122"/>
                        <a:ea typeface="微软雅黑" pitchFamily="34" charset="-122"/>
                      </a:endParaRPr>
                    </a:p>
                  </a:txBody>
                  <a:tcPr marL="9524" marR="9524"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21743">
                <a:tc>
                  <a:txBody>
                    <a:bodyPr/>
                    <a:lstStyle/>
                    <a:p>
                      <a:pPr algn="ctr" rtl="0" fontAlgn="ctr"/>
                      <a:r>
                        <a:rPr lang="zh-CN" altLang="en-US" sz="1600" b="0" i="0" u="none" strike="noStrike" dirty="0">
                          <a:solidFill>
                            <a:srgbClr val="000000"/>
                          </a:solidFill>
                          <a:latin typeface="微软雅黑" pitchFamily="34" charset="-122"/>
                          <a:ea typeface="微软雅黑" pitchFamily="34" charset="-122"/>
                        </a:rPr>
                        <a:t>公共基础课（学校） </a:t>
                      </a:r>
                    </a:p>
                  </a:txBody>
                  <a:tcPr marL="9524" marR="9524"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extLst>
                  <a:ext uri="{0D108BD9-81ED-4DB2-BD59-A6C34878D82A}">
                    <a16:rowId xmlns:a16="http://schemas.microsoft.com/office/drawing/2014/main" xmlns="" val="10002"/>
                  </a:ext>
                </a:extLst>
              </a:tr>
              <a:tr h="321743">
                <a:tc>
                  <a:txBody>
                    <a:bodyPr/>
                    <a:lstStyle/>
                    <a:p>
                      <a:pPr algn="ctr" rtl="0" fontAlgn="ctr"/>
                      <a:r>
                        <a:rPr lang="zh-CN" altLang="en-US" sz="1600" b="0" i="0" u="none" strike="noStrike" dirty="0">
                          <a:solidFill>
                            <a:srgbClr val="000000"/>
                          </a:solidFill>
                          <a:latin typeface="微软雅黑" pitchFamily="34" charset="-122"/>
                          <a:ea typeface="微软雅黑" pitchFamily="34" charset="-122"/>
                        </a:rPr>
                        <a:t>专业技能课程 </a:t>
                      </a:r>
                    </a:p>
                  </a:txBody>
                  <a:tcPr marL="9524" marR="9524"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extLst>
                  <a:ext uri="{0D108BD9-81ED-4DB2-BD59-A6C34878D82A}">
                    <a16:rowId xmlns:a16="http://schemas.microsoft.com/office/drawing/2014/main" xmlns="" val="10003"/>
                  </a:ext>
                </a:extLst>
              </a:tr>
              <a:tr h="483386">
                <a:tc>
                  <a:txBody>
                    <a:bodyPr/>
                    <a:lstStyle/>
                    <a:p>
                      <a:pPr algn="ctr" rtl="0" fontAlgn="ctr"/>
                      <a:r>
                        <a:rPr lang="zh-CN" altLang="en-US" sz="1600" b="0" i="0" u="none" strike="noStrike" dirty="0">
                          <a:solidFill>
                            <a:srgbClr val="000000"/>
                          </a:solidFill>
                          <a:latin typeface="微软雅黑" pitchFamily="34" charset="-122"/>
                          <a:ea typeface="微软雅黑" pitchFamily="34" charset="-122"/>
                        </a:rPr>
                        <a:t>校本和选修课 </a:t>
                      </a:r>
                    </a:p>
                  </a:txBody>
                  <a:tcPr marL="9524" marR="9524"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extLst>
                  <a:ext uri="{0D108BD9-81ED-4DB2-BD59-A6C34878D82A}">
                    <a16:rowId xmlns:a16="http://schemas.microsoft.com/office/drawing/2014/main" xmlns="" val="10004"/>
                  </a:ext>
                </a:extLst>
              </a:tr>
              <a:tr h="965229">
                <a:tc>
                  <a:txBody>
                    <a:bodyPr/>
                    <a:lstStyle/>
                    <a:p>
                      <a:pPr algn="ctr" rtl="0" fontAlgn="ctr"/>
                      <a:r>
                        <a:rPr lang="zh-CN" altLang="en-US" sz="1600" b="0" i="0" u="none" strike="noStrike" dirty="0">
                          <a:solidFill>
                            <a:srgbClr val="000000"/>
                          </a:solidFill>
                          <a:latin typeface="微软雅黑" pitchFamily="34" charset="-122"/>
                          <a:ea typeface="微软雅黑" pitchFamily="34" charset="-122"/>
                        </a:rPr>
                        <a:t>军事训练</a:t>
                      </a:r>
                      <a:br>
                        <a:rPr lang="zh-CN" altLang="en-US" sz="1600" b="0" i="0" u="none" strike="noStrike" dirty="0">
                          <a:solidFill>
                            <a:srgbClr val="000000"/>
                          </a:solidFill>
                          <a:latin typeface="微软雅黑" pitchFamily="34" charset="-122"/>
                          <a:ea typeface="微软雅黑" pitchFamily="34" charset="-122"/>
                        </a:rPr>
                      </a:br>
                      <a:endParaRPr lang="zh-CN" altLang="en-US" sz="1600" b="0" i="0" u="none" strike="noStrike" dirty="0">
                        <a:solidFill>
                          <a:srgbClr val="000000"/>
                        </a:solidFill>
                        <a:latin typeface="微软雅黑" pitchFamily="34" charset="-122"/>
                        <a:ea typeface="微软雅黑" pitchFamily="34" charset="-122"/>
                      </a:endParaRPr>
                    </a:p>
                  </a:txBody>
                  <a:tcPr marL="9524" marR="9524"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600" b="0" i="0" u="none" strike="noStrike" dirty="0">
                          <a:solidFill>
                            <a:srgbClr val="000000"/>
                          </a:solidFill>
                          <a:latin typeface="微软雅黑" pitchFamily="34" charset="-122"/>
                          <a:ea typeface="微软雅黑" pitchFamily="34" charset="-122"/>
                        </a:rPr>
                        <a:t>数据修改（含免修处理）</a:t>
                      </a:r>
                      <a:br>
                        <a:rPr lang="zh-CN" altLang="en-US" sz="1600" b="0" i="0" u="none" strike="noStrike" dirty="0">
                          <a:solidFill>
                            <a:srgbClr val="000000"/>
                          </a:solidFill>
                          <a:latin typeface="微软雅黑" pitchFamily="34" charset="-122"/>
                          <a:ea typeface="微软雅黑" pitchFamily="34" charset="-122"/>
                        </a:rPr>
                      </a:br>
                      <a:r>
                        <a:rPr lang="zh-CN" altLang="en-US" sz="1600" b="0" i="0" u="none" strike="noStrike" dirty="0">
                          <a:solidFill>
                            <a:srgbClr val="000000"/>
                          </a:solidFill>
                          <a:latin typeface="微软雅黑" pitchFamily="34" charset="-122"/>
                          <a:ea typeface="微软雅黑" pitchFamily="34" charset="-122"/>
                        </a:rPr>
                        <a:t>数据删除</a:t>
                      </a:r>
                      <a:br>
                        <a:rPr lang="zh-CN" altLang="en-US" sz="1600" b="0" i="0" u="none" strike="noStrike" dirty="0">
                          <a:solidFill>
                            <a:srgbClr val="000000"/>
                          </a:solidFill>
                          <a:latin typeface="微软雅黑" pitchFamily="34" charset="-122"/>
                          <a:ea typeface="微软雅黑" pitchFamily="34" charset="-122"/>
                        </a:rPr>
                      </a:br>
                      <a:r>
                        <a:rPr lang="zh-CN" altLang="en-US" sz="1600" b="0" i="0" u="none" strike="noStrike" dirty="0">
                          <a:solidFill>
                            <a:srgbClr val="000000"/>
                          </a:solidFill>
                          <a:latin typeface="微软雅黑" pitchFamily="34" charset="-122"/>
                          <a:ea typeface="微软雅黑" pitchFamily="34" charset="-122"/>
                        </a:rPr>
                        <a:t>数据补填（含免修处理）</a:t>
                      </a:r>
                    </a:p>
                  </a:txBody>
                  <a:tcPr marL="9524" marR="9524"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21743">
                <a:tc>
                  <a:txBody>
                    <a:bodyPr/>
                    <a:lstStyle/>
                    <a:p>
                      <a:pPr algn="ctr" rtl="0" fontAlgn="ctr"/>
                      <a:r>
                        <a:rPr lang="zh-CN" altLang="en-US" sz="1600" b="0" i="0" u="none" strike="noStrike">
                          <a:solidFill>
                            <a:srgbClr val="000000"/>
                          </a:solidFill>
                          <a:latin typeface="微软雅黑" pitchFamily="34" charset="-122"/>
                          <a:ea typeface="微软雅黑" pitchFamily="34" charset="-122"/>
                        </a:rPr>
                        <a:t>专业技能考证</a:t>
                      </a:r>
                    </a:p>
                  </a:txBody>
                  <a:tcPr marL="9524" marR="9524"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600" b="0" i="0" u="none" strike="noStrike" dirty="0">
                          <a:solidFill>
                            <a:srgbClr val="000000"/>
                          </a:solidFill>
                          <a:latin typeface="微软雅黑" pitchFamily="34" charset="-122"/>
                          <a:ea typeface="微软雅黑" pitchFamily="34" charset="-122"/>
                        </a:rPr>
                        <a:t>数据删除</a:t>
                      </a:r>
                    </a:p>
                  </a:txBody>
                  <a:tcPr marL="9524" marR="9524"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21" name="TextBox 5">
            <a:extLst>
              <a:ext uri="{FF2B5EF4-FFF2-40B4-BE49-F238E27FC236}">
                <a16:creationId xmlns:a16="http://schemas.microsoft.com/office/drawing/2014/main" xmlns="" id="{D79DD8E1-FBD4-4D94-BAB1-D4B946B67BCB}"/>
              </a:ext>
            </a:extLst>
          </p:cNvPr>
          <p:cNvSpPr txBox="1">
            <a:spLocks noChangeArrowheads="1"/>
          </p:cNvSpPr>
          <p:nvPr/>
        </p:nvSpPr>
        <p:spPr bwMode="auto">
          <a:xfrm>
            <a:off x="6667500" y="5106988"/>
            <a:ext cx="487045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a:solidFill>
                  <a:srgbClr val="FF0000"/>
                </a:solidFill>
              </a:rPr>
              <a:t>注</a:t>
            </a:r>
            <a:r>
              <a:rPr lang="en-US" altLang="zh-CN" b="1">
                <a:solidFill>
                  <a:srgbClr val="FF0000"/>
                </a:solidFill>
              </a:rPr>
              <a:t>1</a:t>
            </a:r>
            <a:r>
              <a:rPr lang="zh-CN" altLang="en-US" b="1">
                <a:solidFill>
                  <a:srgbClr val="FF0000"/>
                </a:solidFill>
              </a:rPr>
              <a:t>：成绩类异常数据申请时如果没有课程，可以通过漏填课程排课功能添加课程。</a:t>
            </a:r>
            <a:endParaRPr lang="en-US" altLang="zh-CN" b="1">
              <a:solidFill>
                <a:srgbClr val="FF0000"/>
              </a:solidFill>
            </a:endParaRPr>
          </a:p>
          <a:p>
            <a:r>
              <a:rPr lang="zh-CN" altLang="en-US" b="1">
                <a:solidFill>
                  <a:srgbClr val="FF0000"/>
                </a:solidFill>
              </a:rPr>
              <a:t>注</a:t>
            </a:r>
            <a:r>
              <a:rPr lang="en-US" altLang="zh-CN" b="1">
                <a:solidFill>
                  <a:srgbClr val="FF0000"/>
                </a:solidFill>
              </a:rPr>
              <a:t>2</a:t>
            </a:r>
            <a:r>
              <a:rPr lang="zh-CN" altLang="en-US" b="1">
                <a:solidFill>
                  <a:srgbClr val="FF0000"/>
                </a:solidFill>
              </a:rPr>
              <a:t>：四年制学生可以使用成绩补填功能填报第一学年数据</a:t>
            </a:r>
          </a:p>
        </p:txBody>
      </p:sp>
    </p:spTree>
    <p:extLst>
      <p:ext uri="{BB962C8B-B14F-4D97-AF65-F5344CB8AC3E}">
        <p14:creationId xmlns:p14="http://schemas.microsoft.com/office/powerpoint/2010/main" xmlns="" val="41461968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8">
            <a:extLst>
              <a:ext uri="{FF2B5EF4-FFF2-40B4-BE49-F238E27FC236}">
                <a16:creationId xmlns:a16="http://schemas.microsoft.com/office/drawing/2014/main" xmlns="" id="{67DB361A-FFD8-4E20-804E-EEDCAA7C66F3}"/>
              </a:ext>
            </a:extLst>
          </p:cNvPr>
          <p:cNvSpPr txBox="1">
            <a:spLocks noChangeArrowheads="1"/>
          </p:cNvSpPr>
          <p:nvPr/>
        </p:nvSpPr>
        <p:spPr bwMode="auto">
          <a:xfrm>
            <a:off x="825500" y="217488"/>
            <a:ext cx="6300788"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历史异常数据处理申请</a:t>
            </a:r>
          </a:p>
        </p:txBody>
      </p:sp>
      <p:pic>
        <p:nvPicPr>
          <p:cNvPr id="29699" name="图片 16">
            <a:extLst>
              <a:ext uri="{FF2B5EF4-FFF2-40B4-BE49-F238E27FC236}">
                <a16:creationId xmlns:a16="http://schemas.microsoft.com/office/drawing/2014/main" xmlns="" id="{63077C1C-05FB-4D80-8D45-7B11DABB504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35050" y="1065213"/>
            <a:ext cx="9605963" cy="2217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矩形 20">
            <a:extLst>
              <a:ext uri="{FF2B5EF4-FFF2-40B4-BE49-F238E27FC236}">
                <a16:creationId xmlns:a16="http://schemas.microsoft.com/office/drawing/2014/main" xmlns="" id="{E371598E-88F0-43EF-9AEE-84EDAFF21427}"/>
              </a:ext>
            </a:extLst>
          </p:cNvPr>
          <p:cNvSpPr/>
          <p:nvPr/>
        </p:nvSpPr>
        <p:spPr>
          <a:xfrm>
            <a:off x="9475788" y="1925638"/>
            <a:ext cx="609600" cy="3048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701" name="TextBox 22">
            <a:extLst>
              <a:ext uri="{FF2B5EF4-FFF2-40B4-BE49-F238E27FC236}">
                <a16:creationId xmlns:a16="http://schemas.microsoft.com/office/drawing/2014/main" xmlns="" id="{D4AFCF0E-187A-4387-83C5-F60E80849BA2}"/>
              </a:ext>
            </a:extLst>
          </p:cNvPr>
          <p:cNvSpPr txBox="1">
            <a:spLocks noChangeArrowheads="1"/>
          </p:cNvSpPr>
          <p:nvPr/>
        </p:nvSpPr>
        <p:spPr bwMode="auto">
          <a:xfrm>
            <a:off x="2051050" y="4059238"/>
            <a:ext cx="59547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t>点击左侧菜单的</a:t>
            </a:r>
            <a:r>
              <a:rPr lang="en-US" altLang="zh-CN"/>
              <a:t>【</a:t>
            </a:r>
            <a:r>
              <a:rPr lang="zh-CN" altLang="en-US"/>
              <a:t>线上申请</a:t>
            </a:r>
            <a:r>
              <a:rPr lang="en-US" altLang="zh-CN"/>
              <a:t>】</a:t>
            </a:r>
            <a:r>
              <a:rPr lang="zh-CN" altLang="en-US"/>
              <a:t>进入申请页面，点击添加。</a:t>
            </a:r>
          </a:p>
        </p:txBody>
      </p:sp>
    </p:spTree>
    <p:extLst>
      <p:ext uri="{BB962C8B-B14F-4D97-AF65-F5344CB8AC3E}">
        <p14:creationId xmlns:p14="http://schemas.microsoft.com/office/powerpoint/2010/main" xmlns="" val="25361709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8">
            <a:extLst>
              <a:ext uri="{FF2B5EF4-FFF2-40B4-BE49-F238E27FC236}">
                <a16:creationId xmlns:a16="http://schemas.microsoft.com/office/drawing/2014/main" xmlns="" id="{87768239-E6FE-4B78-99CC-A93D6FC2E96D}"/>
              </a:ext>
            </a:extLst>
          </p:cNvPr>
          <p:cNvSpPr txBox="1">
            <a:spLocks noChangeArrowheads="1"/>
          </p:cNvSpPr>
          <p:nvPr/>
        </p:nvSpPr>
        <p:spPr bwMode="auto">
          <a:xfrm>
            <a:off x="825500" y="217488"/>
            <a:ext cx="6300788"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历史异常数据处理申请</a:t>
            </a:r>
          </a:p>
        </p:txBody>
      </p:sp>
      <p:pic>
        <p:nvPicPr>
          <p:cNvPr id="30723" name="Picture 2">
            <a:extLst>
              <a:ext uri="{FF2B5EF4-FFF2-40B4-BE49-F238E27FC236}">
                <a16:creationId xmlns:a16="http://schemas.microsoft.com/office/drawing/2014/main" xmlns="" id="{620AE651-E567-4B0D-826F-BE3ACE070C7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7825" y="1063625"/>
            <a:ext cx="7389813" cy="620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4" name="TextBox 6">
            <a:extLst>
              <a:ext uri="{FF2B5EF4-FFF2-40B4-BE49-F238E27FC236}">
                <a16:creationId xmlns:a16="http://schemas.microsoft.com/office/drawing/2014/main" xmlns="" id="{06B75064-B088-42B1-932D-3710C89AF42B}"/>
              </a:ext>
            </a:extLst>
          </p:cNvPr>
          <p:cNvSpPr txBox="1">
            <a:spLocks noChangeArrowheads="1"/>
          </p:cNvSpPr>
          <p:nvPr/>
        </p:nvSpPr>
        <p:spPr bwMode="auto">
          <a:xfrm>
            <a:off x="8159750" y="1497013"/>
            <a:ext cx="3878263" cy="258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t>1</a:t>
            </a:r>
            <a:r>
              <a:rPr lang="zh-CN" altLang="en-US"/>
              <a:t>、相同学年、学期、业务模块、申</a:t>
            </a:r>
            <a:endParaRPr lang="en-US" altLang="zh-CN"/>
          </a:p>
          <a:p>
            <a:pPr eaLnBrk="1" hangingPunct="1"/>
            <a:r>
              <a:rPr lang="zh-CN" altLang="en-US"/>
              <a:t>诉类型的数据可以一起申诉。</a:t>
            </a:r>
            <a:endParaRPr lang="en-US" altLang="zh-CN"/>
          </a:p>
          <a:p>
            <a:pPr eaLnBrk="1" hangingPunct="1"/>
            <a:endParaRPr lang="en-US" altLang="zh-CN"/>
          </a:p>
          <a:p>
            <a:pPr eaLnBrk="1" hangingPunct="1"/>
            <a:r>
              <a:rPr lang="en-US" altLang="zh-CN"/>
              <a:t>2</a:t>
            </a:r>
            <a:r>
              <a:rPr lang="zh-CN" altLang="en-US"/>
              <a:t>、选择业务模块和申请类型后可点</a:t>
            </a:r>
            <a:endParaRPr lang="en-US" altLang="zh-CN"/>
          </a:p>
          <a:p>
            <a:pPr eaLnBrk="1" hangingPunct="1"/>
            <a:r>
              <a:rPr lang="zh-CN" altLang="en-US"/>
              <a:t>击</a:t>
            </a:r>
            <a:r>
              <a:rPr lang="en-US" altLang="zh-CN"/>
              <a:t>【</a:t>
            </a:r>
            <a:r>
              <a:rPr lang="zh-CN" altLang="en-US"/>
              <a:t>下载模版</a:t>
            </a:r>
            <a:r>
              <a:rPr lang="en-US" altLang="zh-CN"/>
              <a:t>】</a:t>
            </a:r>
            <a:r>
              <a:rPr lang="zh-CN" altLang="en-US"/>
              <a:t>下载上传模版。</a:t>
            </a:r>
            <a:endParaRPr lang="en-US" altLang="zh-CN"/>
          </a:p>
          <a:p>
            <a:pPr eaLnBrk="1" hangingPunct="1"/>
            <a:endParaRPr lang="en-US" altLang="zh-CN"/>
          </a:p>
          <a:p>
            <a:pPr eaLnBrk="1" hangingPunct="1"/>
            <a:r>
              <a:rPr lang="en-US" altLang="zh-CN"/>
              <a:t>3</a:t>
            </a:r>
            <a:r>
              <a:rPr lang="zh-CN" altLang="en-US"/>
              <a:t>、点击</a:t>
            </a:r>
            <a:r>
              <a:rPr lang="en-US" altLang="zh-CN"/>
              <a:t>【</a:t>
            </a:r>
            <a:r>
              <a:rPr lang="zh-CN" altLang="en-US"/>
              <a:t>添加文件</a:t>
            </a:r>
            <a:r>
              <a:rPr lang="en-US" altLang="zh-CN"/>
              <a:t>】</a:t>
            </a:r>
            <a:r>
              <a:rPr lang="zh-CN" altLang="en-US"/>
              <a:t>选择上传文件</a:t>
            </a:r>
            <a:endParaRPr lang="en-US" altLang="zh-CN"/>
          </a:p>
          <a:p>
            <a:pPr eaLnBrk="1" hangingPunct="1"/>
            <a:r>
              <a:rPr lang="zh-CN" altLang="en-US"/>
              <a:t>后文件</a:t>
            </a:r>
            <a:r>
              <a:rPr lang="zh-CN" altLang="en-US" b="1">
                <a:solidFill>
                  <a:srgbClr val="FF0000"/>
                </a:solidFill>
              </a:rPr>
              <a:t>并未立刻上传</a:t>
            </a:r>
            <a:r>
              <a:rPr lang="zh-CN" altLang="en-US"/>
              <a:t>，需点击</a:t>
            </a:r>
            <a:r>
              <a:rPr lang="en-US" altLang="zh-CN"/>
              <a:t>【</a:t>
            </a:r>
            <a:r>
              <a:rPr lang="zh-CN" altLang="en-US"/>
              <a:t>确认</a:t>
            </a:r>
            <a:endParaRPr lang="en-US" altLang="zh-CN"/>
          </a:p>
          <a:p>
            <a:pPr eaLnBrk="1" hangingPunct="1"/>
            <a:r>
              <a:rPr lang="en-US" altLang="zh-CN"/>
              <a:t>】</a:t>
            </a:r>
            <a:r>
              <a:rPr lang="zh-CN" altLang="en-US"/>
              <a:t>后一并提交。</a:t>
            </a:r>
            <a:endParaRPr lang="en-US" altLang="zh-CN"/>
          </a:p>
        </p:txBody>
      </p:sp>
    </p:spTree>
    <p:extLst>
      <p:ext uri="{BB962C8B-B14F-4D97-AF65-F5344CB8AC3E}">
        <p14:creationId xmlns:p14="http://schemas.microsoft.com/office/powerpoint/2010/main" xmlns="" val="9967694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8">
            <a:extLst>
              <a:ext uri="{FF2B5EF4-FFF2-40B4-BE49-F238E27FC236}">
                <a16:creationId xmlns:a16="http://schemas.microsoft.com/office/drawing/2014/main" xmlns="" id="{C8323ACC-A953-4230-B1F2-FB5245E3040C}"/>
              </a:ext>
            </a:extLst>
          </p:cNvPr>
          <p:cNvSpPr txBox="1">
            <a:spLocks noChangeArrowheads="1"/>
          </p:cNvSpPr>
          <p:nvPr/>
        </p:nvSpPr>
        <p:spPr bwMode="auto">
          <a:xfrm>
            <a:off x="825500" y="217488"/>
            <a:ext cx="6300788"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历史异常数据处理申请</a:t>
            </a:r>
          </a:p>
        </p:txBody>
      </p:sp>
      <p:pic>
        <p:nvPicPr>
          <p:cNvPr id="31747" name="Picture 2">
            <a:extLst>
              <a:ext uri="{FF2B5EF4-FFF2-40B4-BE49-F238E27FC236}">
                <a16:creationId xmlns:a16="http://schemas.microsoft.com/office/drawing/2014/main" xmlns="" id="{F1BC3F7C-3644-48BA-816F-182DD035EED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4375" y="1168400"/>
            <a:ext cx="3114675" cy="224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8" name="Picture 3">
            <a:extLst>
              <a:ext uri="{FF2B5EF4-FFF2-40B4-BE49-F238E27FC236}">
                <a16:creationId xmlns:a16="http://schemas.microsoft.com/office/drawing/2014/main" xmlns="" id="{61659912-8306-4260-B0D2-5ECF7116C0C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17588" y="2744788"/>
            <a:ext cx="6248400" cy="341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9" name="TextBox 7">
            <a:extLst>
              <a:ext uri="{FF2B5EF4-FFF2-40B4-BE49-F238E27FC236}">
                <a16:creationId xmlns:a16="http://schemas.microsoft.com/office/drawing/2014/main" xmlns="" id="{C4923699-0674-4213-9D8C-4BAC5B8E3D65}"/>
              </a:ext>
            </a:extLst>
          </p:cNvPr>
          <p:cNvSpPr txBox="1">
            <a:spLocks noChangeArrowheads="1"/>
          </p:cNvSpPr>
          <p:nvPr/>
        </p:nvSpPr>
        <p:spPr bwMode="auto">
          <a:xfrm>
            <a:off x="7159625" y="1454150"/>
            <a:ext cx="503237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t>提交后如出现错误，请仔细查看错误提示信息。</a:t>
            </a:r>
            <a:endParaRPr lang="en-US" altLang="zh-CN"/>
          </a:p>
          <a:p>
            <a:pPr eaLnBrk="1" hangingPunct="1"/>
            <a:r>
              <a:rPr lang="zh-CN" altLang="en-US"/>
              <a:t>点击</a:t>
            </a:r>
            <a:r>
              <a:rPr lang="en-US" altLang="zh-CN"/>
              <a:t>【</a:t>
            </a:r>
            <a:r>
              <a:rPr lang="zh-CN" altLang="en-US"/>
              <a:t>下载错误信息</a:t>
            </a:r>
            <a:r>
              <a:rPr lang="en-US" altLang="zh-CN"/>
              <a:t>】</a:t>
            </a:r>
            <a:r>
              <a:rPr lang="zh-CN" altLang="en-US"/>
              <a:t>进行数据修改。</a:t>
            </a:r>
            <a:endParaRPr lang="en-US" altLang="zh-CN"/>
          </a:p>
        </p:txBody>
      </p:sp>
    </p:spTree>
    <p:extLst>
      <p:ext uri="{BB962C8B-B14F-4D97-AF65-F5344CB8AC3E}">
        <p14:creationId xmlns:p14="http://schemas.microsoft.com/office/powerpoint/2010/main" xmlns="" val="12615094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8">
            <a:extLst>
              <a:ext uri="{FF2B5EF4-FFF2-40B4-BE49-F238E27FC236}">
                <a16:creationId xmlns:a16="http://schemas.microsoft.com/office/drawing/2014/main" xmlns="" id="{790E3CE4-7481-428B-AD9F-16EE3B31448E}"/>
              </a:ext>
            </a:extLst>
          </p:cNvPr>
          <p:cNvSpPr txBox="1">
            <a:spLocks noChangeArrowheads="1"/>
          </p:cNvSpPr>
          <p:nvPr/>
        </p:nvSpPr>
        <p:spPr bwMode="auto">
          <a:xfrm>
            <a:off x="825500" y="217488"/>
            <a:ext cx="6300788"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历史异常数据处理申请</a:t>
            </a:r>
          </a:p>
        </p:txBody>
      </p:sp>
      <p:sp>
        <p:nvSpPr>
          <p:cNvPr id="32771" name="TextBox 7">
            <a:extLst>
              <a:ext uri="{FF2B5EF4-FFF2-40B4-BE49-F238E27FC236}">
                <a16:creationId xmlns:a16="http://schemas.microsoft.com/office/drawing/2014/main" xmlns="" id="{5D41D47D-AD4C-4202-8E13-1F6B6BA5E3F5}"/>
              </a:ext>
            </a:extLst>
          </p:cNvPr>
          <p:cNvSpPr txBox="1">
            <a:spLocks noChangeArrowheads="1"/>
          </p:cNvSpPr>
          <p:nvPr/>
        </p:nvSpPr>
        <p:spPr bwMode="auto">
          <a:xfrm>
            <a:off x="7356475" y="1579563"/>
            <a:ext cx="4718050"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t>1</a:t>
            </a:r>
            <a:r>
              <a:rPr lang="zh-CN" altLang="en-US"/>
              <a:t>、提交成功后，请记录弹出的工单号。</a:t>
            </a:r>
            <a:endParaRPr lang="en-US" altLang="zh-CN"/>
          </a:p>
          <a:p>
            <a:pPr eaLnBrk="1" hangingPunct="1"/>
            <a:r>
              <a:rPr lang="zh-CN" altLang="en-US"/>
              <a:t>以便之后查询及与主管单位沟通使用。</a:t>
            </a:r>
            <a:endParaRPr lang="en-US" altLang="zh-CN"/>
          </a:p>
          <a:p>
            <a:pPr eaLnBrk="1" hangingPunct="1"/>
            <a:endParaRPr lang="en-US" altLang="zh-CN"/>
          </a:p>
          <a:p>
            <a:pPr eaLnBrk="1" hangingPunct="1"/>
            <a:r>
              <a:rPr lang="en-US" altLang="zh-CN" b="1">
                <a:solidFill>
                  <a:srgbClr val="FF0000"/>
                </a:solidFill>
              </a:rPr>
              <a:t>2</a:t>
            </a:r>
            <a:r>
              <a:rPr lang="zh-CN" altLang="en-US" b="1">
                <a:solidFill>
                  <a:srgbClr val="FF0000"/>
                </a:solidFill>
              </a:rPr>
              <a:t>、提交成功后，如果主管单位不进行审核，</a:t>
            </a:r>
            <a:endParaRPr lang="en-US" altLang="zh-CN" b="1">
              <a:solidFill>
                <a:srgbClr val="FF0000"/>
              </a:solidFill>
            </a:endParaRPr>
          </a:p>
          <a:p>
            <a:pPr eaLnBrk="1" hangingPunct="1"/>
            <a:r>
              <a:rPr lang="zh-CN" altLang="en-US" b="1">
                <a:solidFill>
                  <a:srgbClr val="FF0000"/>
                </a:solidFill>
              </a:rPr>
              <a:t>申请数据无法入库。</a:t>
            </a:r>
            <a:endParaRPr lang="en-US" altLang="zh-CN" b="1">
              <a:solidFill>
                <a:srgbClr val="FF0000"/>
              </a:solidFill>
            </a:endParaRPr>
          </a:p>
        </p:txBody>
      </p:sp>
      <p:pic>
        <p:nvPicPr>
          <p:cNvPr id="32772" name="Picture 2">
            <a:extLst>
              <a:ext uri="{FF2B5EF4-FFF2-40B4-BE49-F238E27FC236}">
                <a16:creationId xmlns:a16="http://schemas.microsoft.com/office/drawing/2014/main" xmlns="" id="{C9CBCE35-0DEA-4783-BC11-FAF3BD5A5EA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1438275"/>
            <a:ext cx="5305425" cy="340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884746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8">
            <a:extLst>
              <a:ext uri="{FF2B5EF4-FFF2-40B4-BE49-F238E27FC236}">
                <a16:creationId xmlns:a16="http://schemas.microsoft.com/office/drawing/2014/main" xmlns="" id="{6E14C273-4721-47E3-A882-DA11EDEDC2D9}"/>
              </a:ext>
            </a:extLst>
          </p:cNvPr>
          <p:cNvSpPr txBox="1">
            <a:spLocks noChangeArrowheads="1"/>
          </p:cNvSpPr>
          <p:nvPr/>
        </p:nvSpPr>
        <p:spPr bwMode="auto">
          <a:xfrm>
            <a:off x="825500" y="217488"/>
            <a:ext cx="6300788"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漏填课程排课与成绩导出</a:t>
            </a:r>
          </a:p>
        </p:txBody>
      </p:sp>
      <p:sp>
        <p:nvSpPr>
          <p:cNvPr id="33795" name="TextBox 7">
            <a:extLst>
              <a:ext uri="{FF2B5EF4-FFF2-40B4-BE49-F238E27FC236}">
                <a16:creationId xmlns:a16="http://schemas.microsoft.com/office/drawing/2014/main" xmlns="" id="{CEC04D46-D144-4574-8BB7-BD34A043BB6D}"/>
              </a:ext>
            </a:extLst>
          </p:cNvPr>
          <p:cNvSpPr txBox="1">
            <a:spLocks noChangeArrowheads="1"/>
          </p:cNvSpPr>
          <p:nvPr/>
        </p:nvSpPr>
        <p:spPr bwMode="auto">
          <a:xfrm>
            <a:off x="5029200" y="1538288"/>
            <a:ext cx="57245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t>成绩异常数据补填申诉时，如果原先未开设补填课程。</a:t>
            </a:r>
            <a:endParaRPr lang="en-US" altLang="zh-CN"/>
          </a:p>
          <a:p>
            <a:pPr eaLnBrk="1" hangingPunct="1"/>
            <a:r>
              <a:rPr lang="zh-CN" altLang="en-US"/>
              <a:t>可通过左侧各功能进行各类课程的排课。</a:t>
            </a:r>
            <a:endParaRPr lang="en-US" altLang="zh-CN"/>
          </a:p>
        </p:txBody>
      </p:sp>
      <p:pic>
        <p:nvPicPr>
          <p:cNvPr id="33796" name="Picture 2">
            <a:extLst>
              <a:ext uri="{FF2B5EF4-FFF2-40B4-BE49-F238E27FC236}">
                <a16:creationId xmlns:a16="http://schemas.microsoft.com/office/drawing/2014/main" xmlns="" id="{7758E890-D744-4DCC-81CE-FD56ECE7E7A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65225" y="1335088"/>
            <a:ext cx="3071813" cy="253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312193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8">
            <a:extLst>
              <a:ext uri="{FF2B5EF4-FFF2-40B4-BE49-F238E27FC236}">
                <a16:creationId xmlns:a16="http://schemas.microsoft.com/office/drawing/2014/main" xmlns="" id="{871C929F-2805-4E37-9486-721A4E3ED567}"/>
              </a:ext>
            </a:extLst>
          </p:cNvPr>
          <p:cNvSpPr txBox="1">
            <a:spLocks noChangeArrowheads="1"/>
          </p:cNvSpPr>
          <p:nvPr/>
        </p:nvSpPr>
        <p:spPr bwMode="auto">
          <a:xfrm>
            <a:off x="825500" y="217488"/>
            <a:ext cx="6300788"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漏填课程排课与成绩导出</a:t>
            </a:r>
          </a:p>
        </p:txBody>
      </p:sp>
      <p:pic>
        <p:nvPicPr>
          <p:cNvPr id="34819" name="Picture 2">
            <a:extLst>
              <a:ext uri="{FF2B5EF4-FFF2-40B4-BE49-F238E27FC236}">
                <a16:creationId xmlns:a16="http://schemas.microsoft.com/office/drawing/2014/main" xmlns="" id="{EE02C035-AF77-4E82-B410-77779C661C6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2489200"/>
            <a:ext cx="10666413" cy="318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0" name="TextBox 5">
            <a:extLst>
              <a:ext uri="{FF2B5EF4-FFF2-40B4-BE49-F238E27FC236}">
                <a16:creationId xmlns:a16="http://schemas.microsoft.com/office/drawing/2014/main" xmlns="" id="{B2274653-D658-45BC-95D8-CC4A4A95F7E0}"/>
              </a:ext>
            </a:extLst>
          </p:cNvPr>
          <p:cNvSpPr txBox="1">
            <a:spLocks noChangeArrowheads="1"/>
          </p:cNvSpPr>
          <p:nvPr/>
        </p:nvSpPr>
        <p:spPr bwMode="auto">
          <a:xfrm>
            <a:off x="1177925" y="1371600"/>
            <a:ext cx="918686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t>成绩异常数据修改及补考申请时，如需查询原有成绩，可通过各排课功能的</a:t>
            </a:r>
            <a:r>
              <a:rPr lang="en-US" altLang="zh-CN"/>
              <a:t>【</a:t>
            </a:r>
            <a:r>
              <a:rPr lang="zh-CN" altLang="en-US"/>
              <a:t>成绩导出</a:t>
            </a:r>
            <a:r>
              <a:rPr lang="en-US" altLang="zh-CN"/>
              <a:t>】</a:t>
            </a:r>
          </a:p>
          <a:p>
            <a:pPr eaLnBrk="1" hangingPunct="1"/>
            <a:r>
              <a:rPr lang="zh-CN" altLang="en-US"/>
              <a:t>按钮导出各课程成绩。</a:t>
            </a:r>
            <a:endParaRPr lang="en-US" altLang="zh-CN"/>
          </a:p>
        </p:txBody>
      </p:sp>
    </p:spTree>
    <p:extLst>
      <p:ext uri="{BB962C8B-B14F-4D97-AF65-F5344CB8AC3E}">
        <p14:creationId xmlns:p14="http://schemas.microsoft.com/office/powerpoint/2010/main" xmlns="" val="24272282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7CEEC0E4-81FA-4FE1-B4C8-82C7C0AEB31A}"/>
              </a:ext>
            </a:extLst>
          </p:cNvPr>
          <p:cNvSpPr/>
          <p:nvPr/>
        </p:nvSpPr>
        <p:spPr>
          <a:xfrm>
            <a:off x="0" y="1919288"/>
            <a:ext cx="12192000" cy="3019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8" name="矩形 7">
            <a:extLst>
              <a:ext uri="{FF2B5EF4-FFF2-40B4-BE49-F238E27FC236}">
                <a16:creationId xmlns:a16="http://schemas.microsoft.com/office/drawing/2014/main" xmlns="" id="{13DFA1BC-4E78-4004-B8C5-0BD3B59BDF02}"/>
              </a:ext>
            </a:extLst>
          </p:cNvPr>
          <p:cNvSpPr/>
          <p:nvPr/>
        </p:nvSpPr>
        <p:spPr>
          <a:xfrm>
            <a:off x="4835525" y="909638"/>
            <a:ext cx="2520950" cy="2519362"/>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5364" name="文本框 4">
            <a:extLst>
              <a:ext uri="{FF2B5EF4-FFF2-40B4-BE49-F238E27FC236}">
                <a16:creationId xmlns:a16="http://schemas.microsoft.com/office/drawing/2014/main" xmlns="" id="{E6B916D5-290F-412D-8813-C6ADF09B3D41}"/>
              </a:ext>
            </a:extLst>
          </p:cNvPr>
          <p:cNvSpPr txBox="1">
            <a:spLocks noChangeArrowheads="1"/>
          </p:cNvSpPr>
          <p:nvPr/>
        </p:nvSpPr>
        <p:spPr bwMode="auto">
          <a:xfrm>
            <a:off x="5408613" y="663575"/>
            <a:ext cx="1597025" cy="315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9900" dirty="0">
                <a:solidFill>
                  <a:schemeClr val="bg1"/>
                </a:solidFill>
                <a:latin typeface="Impact" panose="020B0806030902050204" pitchFamily="34" charset="0"/>
              </a:rPr>
              <a:t>7</a:t>
            </a:r>
            <a:endParaRPr lang="zh-CN" altLang="en-US" sz="19900" dirty="0">
              <a:solidFill>
                <a:schemeClr val="bg1"/>
              </a:solidFill>
              <a:latin typeface="Impact" panose="020B0806030902050204" pitchFamily="34" charset="0"/>
            </a:endParaRPr>
          </a:p>
        </p:txBody>
      </p:sp>
      <p:sp>
        <p:nvSpPr>
          <p:cNvPr id="15365" name="文本框 5">
            <a:extLst>
              <a:ext uri="{FF2B5EF4-FFF2-40B4-BE49-F238E27FC236}">
                <a16:creationId xmlns:a16="http://schemas.microsoft.com/office/drawing/2014/main" xmlns="" id="{B2CD8B64-0569-439A-AB2C-F6E63F21A998}"/>
              </a:ext>
            </a:extLst>
          </p:cNvPr>
          <p:cNvSpPr txBox="1">
            <a:spLocks noChangeArrowheads="1"/>
          </p:cNvSpPr>
          <p:nvPr/>
        </p:nvSpPr>
        <p:spPr bwMode="auto">
          <a:xfrm>
            <a:off x="3014663" y="3673475"/>
            <a:ext cx="616267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5400" dirty="0">
                <a:solidFill>
                  <a:schemeClr val="bg1"/>
                </a:solidFill>
                <a:latin typeface="方正正准黑简体"/>
                <a:ea typeface="方正正准黑简体"/>
                <a:cs typeface="方正正准黑简体"/>
              </a:rPr>
              <a:t>纪实报告</a:t>
            </a:r>
            <a:endParaRPr lang="en-US" altLang="zh-CN" sz="5400" dirty="0">
              <a:solidFill>
                <a:schemeClr val="bg1"/>
              </a:solidFill>
              <a:latin typeface="方正正准黑简体"/>
              <a:ea typeface="方正正准黑简体"/>
              <a:cs typeface="方正正准黑简体"/>
            </a:endParaRPr>
          </a:p>
        </p:txBody>
      </p:sp>
      <p:sp>
        <p:nvSpPr>
          <p:cNvPr id="9" name="直角三角形 8">
            <a:extLst>
              <a:ext uri="{FF2B5EF4-FFF2-40B4-BE49-F238E27FC236}">
                <a16:creationId xmlns:a16="http://schemas.microsoft.com/office/drawing/2014/main" xmlns="" id="{12538ABF-28CC-4D2B-8F51-474CEEB94E45}"/>
              </a:ext>
            </a:extLst>
          </p:cNvPr>
          <p:cNvSpPr/>
          <p:nvPr/>
        </p:nvSpPr>
        <p:spPr>
          <a:xfrm>
            <a:off x="7356475" y="909638"/>
            <a:ext cx="268288" cy="1009650"/>
          </a:xfrm>
          <a:prstGeom prst="r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0" name="直角三角形 9">
            <a:extLst>
              <a:ext uri="{FF2B5EF4-FFF2-40B4-BE49-F238E27FC236}">
                <a16:creationId xmlns:a16="http://schemas.microsoft.com/office/drawing/2014/main" xmlns="" id="{E21E2384-461B-4DE4-9870-4FE5CE71E3AE}"/>
              </a:ext>
            </a:extLst>
          </p:cNvPr>
          <p:cNvSpPr/>
          <p:nvPr/>
        </p:nvSpPr>
        <p:spPr>
          <a:xfrm flipH="1">
            <a:off x="4565650" y="909638"/>
            <a:ext cx="268288" cy="1009650"/>
          </a:xfrm>
          <a:prstGeom prst="r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cxnSp>
        <p:nvCxnSpPr>
          <p:cNvPr id="12" name="直接连接符 11">
            <a:extLst>
              <a:ext uri="{FF2B5EF4-FFF2-40B4-BE49-F238E27FC236}">
                <a16:creationId xmlns:a16="http://schemas.microsoft.com/office/drawing/2014/main" xmlns="" id="{F03CDC87-BA68-4B25-8603-59E6A6DAF7CE}"/>
              </a:ext>
            </a:extLst>
          </p:cNvPr>
          <p:cNvCxnSpPr/>
          <p:nvPr/>
        </p:nvCxnSpPr>
        <p:spPr>
          <a:xfrm>
            <a:off x="0" y="4273550"/>
            <a:ext cx="324008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xmlns="" id="{9E5D1D1F-B375-4683-8B76-10FB568AD985}"/>
              </a:ext>
            </a:extLst>
          </p:cNvPr>
          <p:cNvCxnSpPr/>
          <p:nvPr/>
        </p:nvCxnSpPr>
        <p:spPr>
          <a:xfrm>
            <a:off x="8970963" y="4273550"/>
            <a:ext cx="324008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226594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8">
            <a:extLst>
              <a:ext uri="{FF2B5EF4-FFF2-40B4-BE49-F238E27FC236}">
                <a16:creationId xmlns:a16="http://schemas.microsoft.com/office/drawing/2014/main" xmlns="" id="{25C4AC53-957C-4A0E-932C-191764E8E94D}"/>
              </a:ext>
            </a:extLst>
          </p:cNvPr>
          <p:cNvSpPr txBox="1">
            <a:spLocks noChangeArrowheads="1"/>
          </p:cNvSpPr>
          <p:nvPr/>
        </p:nvSpPr>
        <p:spPr bwMode="auto">
          <a:xfrm>
            <a:off x="825500" y="217488"/>
            <a:ext cx="6300788"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3200">
                <a:solidFill>
                  <a:srgbClr val="5F5E5C"/>
                </a:solidFill>
                <a:latin typeface="华康俪金黑W8(P)"/>
                <a:ea typeface="华康俪金黑W8(P)"/>
                <a:cs typeface="华康俪金黑W8(P)"/>
              </a:rPr>
              <a:t>纪实报告导出</a:t>
            </a:r>
          </a:p>
        </p:txBody>
      </p:sp>
      <p:sp>
        <p:nvSpPr>
          <p:cNvPr id="32771" name="矩形 3">
            <a:extLst>
              <a:ext uri="{FF2B5EF4-FFF2-40B4-BE49-F238E27FC236}">
                <a16:creationId xmlns:a16="http://schemas.microsoft.com/office/drawing/2014/main" xmlns="" id="{D09770A4-2FB4-41FF-9F24-26705A1F68A0}"/>
              </a:ext>
            </a:extLst>
          </p:cNvPr>
          <p:cNvSpPr>
            <a:spLocks noChangeArrowheads="1"/>
          </p:cNvSpPr>
          <p:nvPr/>
        </p:nvSpPr>
        <p:spPr bwMode="auto">
          <a:xfrm>
            <a:off x="682625" y="1125538"/>
            <a:ext cx="10634663"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a:latin typeface="微软雅黑" panose="020B0503020204020204" pitchFamily="34" charset="-122"/>
                <a:ea typeface="微软雅黑" panose="020B0503020204020204" pitchFamily="34" charset="-122"/>
              </a:rPr>
              <a:t>报告显示内容范围</a:t>
            </a:r>
            <a:endParaRPr lang="en-US" altLang="zh-CN" sz="2000">
              <a:latin typeface="微软雅黑" panose="020B0503020204020204" pitchFamily="34" charset="-122"/>
              <a:ea typeface="微软雅黑" panose="020B0503020204020204" pitchFamily="34" charset="-122"/>
            </a:endParaRPr>
          </a:p>
          <a:p>
            <a:pPr algn="just">
              <a:lnSpc>
                <a:spcPct val="150000"/>
              </a:lnSpc>
            </a:pPr>
            <a:endParaRPr lang="en-US" altLang="zh-CN" sz="2000">
              <a:latin typeface="微软雅黑" panose="020B0503020204020204" pitchFamily="34" charset="-122"/>
              <a:ea typeface="微软雅黑" panose="020B0503020204020204" pitchFamily="34" charset="-122"/>
            </a:endParaRPr>
          </a:p>
        </p:txBody>
      </p:sp>
      <p:graphicFrame>
        <p:nvGraphicFramePr>
          <p:cNvPr id="7" name="表格 6">
            <a:extLst>
              <a:ext uri="{FF2B5EF4-FFF2-40B4-BE49-F238E27FC236}">
                <a16:creationId xmlns:a16="http://schemas.microsoft.com/office/drawing/2014/main" xmlns="" id="{C1586E5A-911A-435A-8DBF-5DD299830CCB}"/>
              </a:ext>
            </a:extLst>
          </p:cNvPr>
          <p:cNvGraphicFramePr>
            <a:graphicFrameLocks noGrp="1"/>
          </p:cNvGraphicFramePr>
          <p:nvPr/>
        </p:nvGraphicFramePr>
        <p:xfrm>
          <a:off x="1127125" y="1801813"/>
          <a:ext cx="9142413" cy="4464052"/>
        </p:xfrm>
        <a:graphic>
          <a:graphicData uri="http://schemas.openxmlformats.org/drawingml/2006/table">
            <a:tbl>
              <a:tblPr/>
              <a:tblGrid>
                <a:gridCol w="3091007">
                  <a:extLst>
                    <a:ext uri="{9D8B030D-6E8A-4147-A177-3AD203B41FA5}">
                      <a16:colId xmlns:a16="http://schemas.microsoft.com/office/drawing/2014/main" xmlns="" val="20000"/>
                    </a:ext>
                  </a:extLst>
                </a:gridCol>
                <a:gridCol w="3091007">
                  <a:extLst>
                    <a:ext uri="{9D8B030D-6E8A-4147-A177-3AD203B41FA5}">
                      <a16:colId xmlns:a16="http://schemas.microsoft.com/office/drawing/2014/main" xmlns="" val="20001"/>
                    </a:ext>
                  </a:extLst>
                </a:gridCol>
                <a:gridCol w="1784947">
                  <a:extLst>
                    <a:ext uri="{9D8B030D-6E8A-4147-A177-3AD203B41FA5}">
                      <a16:colId xmlns:a16="http://schemas.microsoft.com/office/drawing/2014/main" xmlns="" val="20002"/>
                    </a:ext>
                  </a:extLst>
                </a:gridCol>
                <a:gridCol w="1175452">
                  <a:extLst>
                    <a:ext uri="{9D8B030D-6E8A-4147-A177-3AD203B41FA5}">
                      <a16:colId xmlns:a16="http://schemas.microsoft.com/office/drawing/2014/main" xmlns="" val="20003"/>
                    </a:ext>
                  </a:extLst>
                </a:gridCol>
              </a:tblGrid>
              <a:tr h="194654">
                <a:tc>
                  <a:txBody>
                    <a:bodyPr/>
                    <a:lstStyle/>
                    <a:p>
                      <a:pPr algn="ctr" fontAlgn="ctr"/>
                      <a:r>
                        <a:rPr lang="zh-CN" altLang="en-US" sz="1100" b="1" i="0" u="none" strike="noStrike">
                          <a:solidFill>
                            <a:srgbClr val="000000"/>
                          </a:solidFill>
                          <a:latin typeface="宋体"/>
                        </a:rPr>
                        <a:t>学年</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zh-CN" altLang="en-US" sz="1100" b="1" i="0" u="none" strike="noStrike">
                          <a:solidFill>
                            <a:srgbClr val="000000"/>
                          </a:solidFill>
                          <a:latin typeface="宋体"/>
                        </a:rPr>
                        <a:t>综评填写内容</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zh-CN" altLang="en-US" sz="1100" b="1" i="0" u="none" strike="noStrike">
                          <a:solidFill>
                            <a:srgbClr val="000000"/>
                          </a:solidFill>
                          <a:latin typeface="宋体"/>
                        </a:rPr>
                        <a:t>三月报告</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zh-CN" altLang="en-US" sz="1100" b="1" i="0" u="none" strike="noStrike">
                          <a:solidFill>
                            <a:srgbClr val="000000"/>
                          </a:solidFill>
                          <a:latin typeface="宋体"/>
                        </a:rPr>
                        <a:t>五月报告</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xmlns="" val="10000"/>
                  </a:ext>
                </a:extLst>
              </a:tr>
              <a:tr h="194654">
                <a:tc>
                  <a:txBody>
                    <a:bodyPr/>
                    <a:lstStyle/>
                    <a:p>
                      <a:pPr algn="ctr" fontAlgn="ctr"/>
                      <a:r>
                        <a:rPr lang="en-US" altLang="zh-CN" sz="1100" b="0" i="0" u="none" strike="noStrike">
                          <a:solidFill>
                            <a:srgbClr val="000000"/>
                          </a:solidFill>
                          <a:latin typeface="宋体"/>
                        </a:rPr>
                        <a:t>2015-2016</a:t>
                      </a:r>
                      <a:r>
                        <a:rPr lang="zh-CN" altLang="en-US" sz="1100" b="0" i="0" u="none" strike="noStrike">
                          <a:solidFill>
                            <a:srgbClr val="000000"/>
                          </a:solidFill>
                          <a:latin typeface="宋体"/>
                        </a:rPr>
                        <a:t>学年</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宋体"/>
                        </a:rPr>
                        <a:t>全部已填写内容</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宋体"/>
                        </a:rPr>
                        <a:t>显示</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zh-CN" altLang="en-US" sz="1100" b="0" i="0" u="none" strike="noStrike">
                          <a:solidFill>
                            <a:srgbClr val="000000"/>
                          </a:solidFill>
                          <a:latin typeface="宋体"/>
                        </a:rPr>
                        <a:t>显示</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xmlns="" val="10001"/>
                  </a:ext>
                </a:extLst>
              </a:tr>
              <a:tr h="194654">
                <a:tc>
                  <a:txBody>
                    <a:bodyPr/>
                    <a:lstStyle/>
                    <a:p>
                      <a:pPr algn="ctr" fontAlgn="ctr"/>
                      <a:r>
                        <a:rPr lang="en-US" altLang="zh-CN" sz="1100" b="0" i="0" u="none" strike="noStrike">
                          <a:solidFill>
                            <a:srgbClr val="000000"/>
                          </a:solidFill>
                          <a:latin typeface="宋体"/>
                        </a:rPr>
                        <a:t>2016-2017</a:t>
                      </a:r>
                      <a:r>
                        <a:rPr lang="zh-CN" altLang="en-US" sz="1100" b="0" i="0" u="none" strike="noStrike">
                          <a:solidFill>
                            <a:srgbClr val="000000"/>
                          </a:solidFill>
                          <a:latin typeface="宋体"/>
                        </a:rPr>
                        <a:t>学年</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宋体"/>
                        </a:rPr>
                        <a:t>全部已填写内容</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宋体"/>
                        </a:rPr>
                        <a:t>显示</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zh-CN" altLang="en-US" sz="1100" b="0" i="0" u="none" strike="noStrike">
                          <a:solidFill>
                            <a:srgbClr val="000000"/>
                          </a:solidFill>
                          <a:latin typeface="宋体"/>
                        </a:rPr>
                        <a:t>显示</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xmlns="" val="10002"/>
                  </a:ext>
                </a:extLst>
              </a:tr>
              <a:tr h="747218">
                <a:tc rowSpan="9">
                  <a:txBody>
                    <a:bodyPr/>
                    <a:lstStyle/>
                    <a:p>
                      <a:pPr algn="ctr" fontAlgn="ctr"/>
                      <a:r>
                        <a:rPr lang="en-US" altLang="zh-CN" sz="1100" b="0" i="0" u="none" strike="noStrike">
                          <a:solidFill>
                            <a:srgbClr val="000000"/>
                          </a:solidFill>
                          <a:latin typeface="宋体"/>
                        </a:rPr>
                        <a:t>2017-2018</a:t>
                      </a:r>
                      <a:r>
                        <a:rPr lang="zh-CN" altLang="en-US" sz="1100" b="0" i="0" u="none" strike="noStrike">
                          <a:solidFill>
                            <a:srgbClr val="000000"/>
                          </a:solidFill>
                          <a:latin typeface="宋体"/>
                        </a:rPr>
                        <a:t>学年第一学期</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宋体"/>
                        </a:rPr>
                        <a:t>学生部分</a:t>
                      </a:r>
                      <a:br>
                        <a:rPr lang="zh-CN" altLang="en-US" sz="1100" b="0" i="0" u="none" strike="noStrike">
                          <a:solidFill>
                            <a:srgbClr val="000000"/>
                          </a:solidFill>
                          <a:latin typeface="宋体"/>
                        </a:rPr>
                      </a:br>
                      <a:r>
                        <a:rPr lang="zh-CN" altLang="en-US" sz="1100" b="0" i="0" u="none" strike="noStrike">
                          <a:solidFill>
                            <a:srgbClr val="000000"/>
                          </a:solidFill>
                          <a:latin typeface="宋体"/>
                        </a:rPr>
                        <a:t>报告生成前已提交发布公示的内容，含专题报告评语</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宋体"/>
                        </a:rPr>
                        <a:t>显示</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zh-CN" altLang="en-US" sz="1100" b="0" i="0" u="none" strike="noStrike">
                          <a:solidFill>
                            <a:srgbClr val="000000"/>
                          </a:solidFill>
                          <a:latin typeface="宋体"/>
                        </a:rPr>
                        <a:t>显示</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xmlns="" val="10003"/>
                  </a:ext>
                </a:extLst>
              </a:tr>
              <a:tr h="665160">
                <a:tc vMerge="1">
                  <a:txBody>
                    <a:bodyPr/>
                    <a:lstStyle/>
                    <a:p>
                      <a:endParaRPr lang="zh-CN" altLang="en-US"/>
                    </a:p>
                  </a:txBody>
                  <a:tcPr/>
                </a:tc>
                <a:tc>
                  <a:txBody>
                    <a:bodyPr/>
                    <a:lstStyle/>
                    <a:p>
                      <a:pPr algn="ctr" fontAlgn="ctr"/>
                      <a:r>
                        <a:rPr lang="zh-CN" altLang="en-US" sz="1100" b="0" i="0" u="none" strike="noStrike">
                          <a:solidFill>
                            <a:srgbClr val="000000"/>
                          </a:solidFill>
                          <a:latin typeface="宋体"/>
                        </a:rPr>
                        <a:t>学生部分</a:t>
                      </a:r>
                      <a:br>
                        <a:rPr lang="zh-CN" altLang="en-US" sz="1100" b="0" i="0" u="none" strike="noStrike">
                          <a:solidFill>
                            <a:srgbClr val="000000"/>
                          </a:solidFill>
                          <a:latin typeface="宋体"/>
                        </a:rPr>
                      </a:br>
                      <a:r>
                        <a:rPr lang="zh-CN" altLang="en-US" sz="1100" b="0" i="0" u="none" strike="noStrike">
                          <a:solidFill>
                            <a:srgbClr val="000000"/>
                          </a:solidFill>
                          <a:latin typeface="宋体"/>
                        </a:rPr>
                        <a:t>报告生成前未提交发布公示的内容</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宋体"/>
                        </a:rPr>
                        <a:t>不显示</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宋体"/>
                        </a:rPr>
                        <a:t>5/6</a:t>
                      </a:r>
                      <a:r>
                        <a:rPr lang="zh-CN" altLang="en-US" sz="1100" b="0" i="0" u="none" strike="noStrike">
                          <a:solidFill>
                            <a:srgbClr val="000000"/>
                          </a:solidFill>
                          <a:latin typeface="宋体"/>
                        </a:rPr>
                        <a:t>已过确认期不存在此场合</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94654">
                <a:tc vMerge="1">
                  <a:txBody>
                    <a:bodyPr/>
                    <a:lstStyle/>
                    <a:p>
                      <a:endParaRPr lang="zh-CN" altLang="en-US"/>
                    </a:p>
                  </a:txBody>
                  <a:tcPr/>
                </a:tc>
                <a:tc>
                  <a:txBody>
                    <a:bodyPr/>
                    <a:lstStyle/>
                    <a:p>
                      <a:pPr algn="ctr" fontAlgn="ctr"/>
                      <a:r>
                        <a:rPr lang="zh-CN" altLang="en-US" sz="1100" b="0" i="0" u="none" strike="noStrike">
                          <a:solidFill>
                            <a:srgbClr val="000000"/>
                          </a:solidFill>
                          <a:latin typeface="宋体"/>
                        </a:rPr>
                        <a:t>学校填写内容</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宋体"/>
                        </a:rPr>
                        <a:t>不显示</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宋体"/>
                        </a:rPr>
                        <a:t>显示</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xmlns="" val="10005"/>
                  </a:ext>
                </a:extLst>
              </a:tr>
              <a:tr h="378843">
                <a:tc vMerge="1">
                  <a:txBody>
                    <a:bodyPr/>
                    <a:lstStyle/>
                    <a:p>
                      <a:endParaRPr lang="zh-CN" altLang="en-US"/>
                    </a:p>
                  </a:txBody>
                  <a:tcPr/>
                </a:tc>
                <a:tc>
                  <a:txBody>
                    <a:bodyPr/>
                    <a:lstStyle/>
                    <a:p>
                      <a:pPr algn="ctr" fontAlgn="ctr"/>
                      <a:r>
                        <a:rPr lang="zh-CN" altLang="en-US" sz="1100" b="0" i="0" u="none" strike="noStrike">
                          <a:solidFill>
                            <a:srgbClr val="000000"/>
                          </a:solidFill>
                          <a:latin typeface="宋体"/>
                        </a:rPr>
                        <a:t>市级填写内容（学业水平考试成绩除外）</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宋体"/>
                        </a:rPr>
                        <a:t>不显示</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宋体"/>
                        </a:rPr>
                        <a:t>显示</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xmlns="" val="10006"/>
                  </a:ext>
                </a:extLst>
              </a:tr>
              <a:tr h="378843">
                <a:tc vMerge="1">
                  <a:txBody>
                    <a:bodyPr/>
                    <a:lstStyle/>
                    <a:p>
                      <a:endParaRPr lang="zh-CN" altLang="en-US"/>
                    </a:p>
                  </a:txBody>
                  <a:tcPr/>
                </a:tc>
                <a:tc>
                  <a:txBody>
                    <a:bodyPr/>
                    <a:lstStyle/>
                    <a:p>
                      <a:pPr algn="ctr" fontAlgn="ctr"/>
                      <a:r>
                        <a:rPr lang="zh-CN" altLang="en-US" sz="1100" b="0" i="0" u="none" strike="noStrike">
                          <a:solidFill>
                            <a:srgbClr val="000000"/>
                          </a:solidFill>
                          <a:latin typeface="宋体"/>
                        </a:rPr>
                        <a:t>市级填写内容（学业水平考试部分）</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宋体"/>
                        </a:rPr>
                        <a:t>显示</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zh-CN" altLang="en-US" sz="1100" b="0" i="0" u="none" strike="noStrike">
                          <a:solidFill>
                            <a:srgbClr val="000000"/>
                          </a:solidFill>
                          <a:latin typeface="宋体"/>
                        </a:rPr>
                        <a:t>显示</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xmlns="" val="10007"/>
                  </a:ext>
                </a:extLst>
              </a:tr>
              <a:tr h="378843">
                <a:tc vMerge="1">
                  <a:txBody>
                    <a:bodyPr/>
                    <a:lstStyle/>
                    <a:p>
                      <a:endParaRPr lang="zh-CN" altLang="en-US"/>
                    </a:p>
                  </a:txBody>
                  <a:tcPr/>
                </a:tc>
                <a:tc>
                  <a:txBody>
                    <a:bodyPr/>
                    <a:lstStyle/>
                    <a:p>
                      <a:pPr algn="ctr" fontAlgn="ctr"/>
                      <a:r>
                        <a:rPr lang="zh-CN" altLang="en-US" sz="1100" b="0" i="0" u="none" strike="noStrike">
                          <a:solidFill>
                            <a:srgbClr val="000000"/>
                          </a:solidFill>
                          <a:latin typeface="宋体"/>
                        </a:rPr>
                        <a:t>报告生成前，异常数据处理审核通过的部分</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宋体"/>
                        </a:rPr>
                        <a:t>显示</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zh-CN" altLang="en-US" sz="1100" b="0" i="0" u="none" strike="noStrike">
                          <a:solidFill>
                            <a:srgbClr val="000000"/>
                          </a:solidFill>
                          <a:latin typeface="宋体"/>
                        </a:rPr>
                        <a:t>显示</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xmlns="" val="10008"/>
                  </a:ext>
                </a:extLst>
              </a:tr>
              <a:tr h="378843">
                <a:tc vMerge="1">
                  <a:txBody>
                    <a:bodyPr/>
                    <a:lstStyle/>
                    <a:p>
                      <a:endParaRPr lang="zh-CN" altLang="en-US"/>
                    </a:p>
                  </a:txBody>
                  <a:tcPr/>
                </a:tc>
                <a:tc>
                  <a:txBody>
                    <a:bodyPr/>
                    <a:lstStyle/>
                    <a:p>
                      <a:pPr algn="ctr" fontAlgn="ctr"/>
                      <a:r>
                        <a:rPr lang="zh-CN" altLang="en-US" sz="1100" b="0" i="0" u="none" strike="noStrike">
                          <a:solidFill>
                            <a:srgbClr val="000000"/>
                          </a:solidFill>
                          <a:latin typeface="宋体"/>
                        </a:rPr>
                        <a:t>报告生成前，异常数据处理未审核通过的部分</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宋体"/>
                        </a:rPr>
                        <a:t>不显示</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宋体"/>
                        </a:rPr>
                        <a:t>不显示</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78843">
                <a:tc vMerge="1">
                  <a:txBody>
                    <a:bodyPr/>
                    <a:lstStyle/>
                    <a:p>
                      <a:endParaRPr lang="zh-CN" altLang="en-US"/>
                    </a:p>
                  </a:txBody>
                  <a:tcPr/>
                </a:tc>
                <a:tc>
                  <a:txBody>
                    <a:bodyPr/>
                    <a:lstStyle/>
                    <a:p>
                      <a:pPr algn="ctr" fontAlgn="ctr"/>
                      <a:r>
                        <a:rPr lang="zh-CN" altLang="en-US" sz="1100" b="0" i="0" u="none" strike="noStrike">
                          <a:solidFill>
                            <a:srgbClr val="000000"/>
                          </a:solidFill>
                          <a:latin typeface="宋体"/>
                        </a:rPr>
                        <a:t>报告生成前未处理审核完成的多录入申诉</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宋体"/>
                        </a:rPr>
                        <a:t>未到申诉期，此场景不存在</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宋体"/>
                        </a:rPr>
                        <a:t>显示</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xmlns="" val="10010"/>
                  </a:ext>
                </a:extLst>
              </a:tr>
              <a:tr h="378843">
                <a:tc vMerge="1">
                  <a:txBody>
                    <a:bodyPr/>
                    <a:lstStyle/>
                    <a:p>
                      <a:endParaRPr lang="zh-CN" altLang="en-US"/>
                    </a:p>
                  </a:txBody>
                  <a:tcPr/>
                </a:tc>
                <a:tc>
                  <a:txBody>
                    <a:bodyPr/>
                    <a:lstStyle/>
                    <a:p>
                      <a:pPr algn="ctr" fontAlgn="ctr"/>
                      <a:r>
                        <a:rPr lang="zh-CN" altLang="en-US" sz="1100" b="0" i="0" u="none" strike="noStrike" dirty="0">
                          <a:solidFill>
                            <a:srgbClr val="000000"/>
                          </a:solidFill>
                          <a:latin typeface="宋体"/>
                        </a:rPr>
                        <a:t>报告生成前未处理审核完成的数据录入错误申诉</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宋体"/>
                        </a:rPr>
                        <a:t>未到申诉期，此场景不存在</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dirty="0">
                          <a:solidFill>
                            <a:srgbClr val="000000"/>
                          </a:solidFill>
                          <a:latin typeface="宋体"/>
                        </a:rPr>
                        <a:t>显示</a:t>
                      </a: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7083482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8"/>
          <p:cNvSpPr txBox="1"/>
          <p:nvPr/>
        </p:nvSpPr>
        <p:spPr>
          <a:xfrm>
            <a:off x="966308" y="260647"/>
            <a:ext cx="8291992" cy="584775"/>
          </a:xfrm>
          <a:prstGeom prst="rect">
            <a:avLst/>
          </a:prstGeom>
          <a:noFill/>
        </p:spPr>
        <p:txBody>
          <a:bodyPr wrap="square" rtlCol="0">
            <a:spAutoFit/>
          </a:bodyPr>
          <a:lstStyle/>
          <a:p>
            <a:r>
              <a:rPr lang="zh-CN" altLang="en-US" sz="3200" dirty="0">
                <a:solidFill>
                  <a:srgbClr val="5F5E5C"/>
                </a:solidFill>
                <a:latin typeface="华康俪金黑W8(P)" pitchFamily="34" charset="-122"/>
                <a:ea typeface="华康俪金黑W8(P)" pitchFamily="34" charset="-122"/>
              </a:rPr>
              <a:t>填报阶段：学校录入人员录入信息</a:t>
            </a:r>
          </a:p>
        </p:txBody>
      </p:sp>
      <p:sp>
        <p:nvSpPr>
          <p:cNvPr id="23" name="矩形 22"/>
          <p:cNvSpPr/>
          <p:nvPr/>
        </p:nvSpPr>
        <p:spPr>
          <a:xfrm>
            <a:off x="319350" y="4854549"/>
            <a:ext cx="11264707" cy="1015663"/>
          </a:xfrm>
          <a:prstGeom prst="rect">
            <a:avLst/>
          </a:prstGeom>
        </p:spPr>
        <p:txBody>
          <a:bodyPr wrap="square">
            <a:spAutoFit/>
          </a:bodyPr>
          <a:lstStyle/>
          <a:p>
            <a:r>
              <a:rPr lang="zh-CN" altLang="en-US" sz="2000" dirty="0">
                <a:solidFill>
                  <a:schemeClr val="accent1">
                    <a:lumMod val="50000"/>
                  </a:schemeClr>
                </a:solidFill>
                <a:latin typeface="微软雅黑" panose="020B0503020204020204" pitchFamily="34" charset="-122"/>
                <a:ea typeface="微软雅黑" panose="020B0503020204020204" pitchFamily="34" charset="-122"/>
              </a:rPr>
              <a:t>学校录入员需要在系统中录入学生在上学期的信息记录；</a:t>
            </a:r>
            <a:endParaRPr lang="en-US" altLang="zh-CN" sz="2000" dirty="0">
              <a:solidFill>
                <a:schemeClr val="accent1">
                  <a:lumMod val="50000"/>
                </a:schemeClr>
              </a:solidFill>
              <a:latin typeface="微软雅黑" panose="020B0503020204020204" pitchFamily="34" charset="-122"/>
              <a:ea typeface="微软雅黑" panose="020B0503020204020204" pitchFamily="34" charset="-122"/>
            </a:endParaRPr>
          </a:p>
          <a:p>
            <a:r>
              <a:rPr lang="zh-CN" altLang="en-US" sz="2000" dirty="0">
                <a:solidFill>
                  <a:schemeClr val="accent1">
                    <a:lumMod val="50000"/>
                  </a:schemeClr>
                </a:solidFill>
                <a:latin typeface="微软雅黑" panose="020B0503020204020204" pitchFamily="34" charset="-122"/>
                <a:ea typeface="微软雅黑" panose="020B0503020204020204" pitchFamily="34" charset="-122"/>
              </a:rPr>
              <a:t>填报的学生对象：本市所有中专、技校、职中、职高学生（</a:t>
            </a:r>
            <a:r>
              <a:rPr lang="zh-CN" altLang="zh-CN" sz="2000" dirty="0">
                <a:latin typeface="微软雅黑" pitchFamily="34" charset="-122"/>
                <a:ea typeface="微软雅黑" pitchFamily="34" charset="-122"/>
              </a:rPr>
              <a:t>其中具有本市户籍的全日制普通中等职业学校在籍学生和进城务工人员随迁子女中职在籍学生必须参加填报，其它类型的学生鼓励参与。</a:t>
            </a:r>
            <a:r>
              <a:rPr lang="zh-CN" altLang="en-US" sz="2000" dirty="0">
                <a:latin typeface="微软雅黑" pitchFamily="34" charset="-122"/>
                <a:ea typeface="微软雅黑" pitchFamily="34" charset="-122"/>
              </a:rPr>
              <a:t>）</a:t>
            </a:r>
            <a:endParaRPr lang="en-US" altLang="zh-CN" sz="28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1917922" y="2496354"/>
            <a:ext cx="1295815" cy="55211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党团活动记录</a:t>
            </a:r>
          </a:p>
        </p:txBody>
      </p:sp>
      <p:sp>
        <p:nvSpPr>
          <p:cNvPr id="25" name="矩形 24"/>
          <p:cNvSpPr/>
          <p:nvPr/>
        </p:nvSpPr>
        <p:spPr>
          <a:xfrm>
            <a:off x="446959" y="2506580"/>
            <a:ext cx="1295815" cy="5521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先进个人荣誉称号记录</a:t>
            </a:r>
          </a:p>
        </p:txBody>
      </p:sp>
      <p:sp>
        <p:nvSpPr>
          <p:cNvPr id="26" name="矩形 25"/>
          <p:cNvSpPr/>
          <p:nvPr/>
        </p:nvSpPr>
        <p:spPr>
          <a:xfrm>
            <a:off x="1927447" y="1750134"/>
            <a:ext cx="1278092" cy="54690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军事训练记录</a:t>
            </a:r>
          </a:p>
        </p:txBody>
      </p:sp>
      <p:sp>
        <p:nvSpPr>
          <p:cNvPr id="27" name="矩形 26"/>
          <p:cNvSpPr/>
          <p:nvPr/>
        </p:nvSpPr>
        <p:spPr>
          <a:xfrm>
            <a:off x="455820" y="3276214"/>
            <a:ext cx="1278091" cy="552110"/>
          </a:xfrm>
          <a:prstGeom prst="rect">
            <a:avLst/>
          </a:prstGeom>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违纪违规和犯罪记录</a:t>
            </a:r>
          </a:p>
        </p:txBody>
      </p:sp>
      <p:sp>
        <p:nvSpPr>
          <p:cNvPr id="28" name="矩形 27"/>
          <p:cNvSpPr/>
          <p:nvPr/>
        </p:nvSpPr>
        <p:spPr>
          <a:xfrm>
            <a:off x="5504737" y="2478964"/>
            <a:ext cx="1662585" cy="55245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校本和选修课程成绩</a:t>
            </a:r>
          </a:p>
        </p:txBody>
      </p:sp>
      <p:sp>
        <p:nvSpPr>
          <p:cNvPr id="29" name="矩形 28"/>
          <p:cNvSpPr/>
          <p:nvPr/>
        </p:nvSpPr>
        <p:spPr>
          <a:xfrm>
            <a:off x="3654269" y="1740522"/>
            <a:ext cx="1662585" cy="54690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公共基础型课程（市级）成绩</a:t>
            </a:r>
          </a:p>
        </p:txBody>
      </p:sp>
      <p:sp>
        <p:nvSpPr>
          <p:cNvPr id="30" name="矩形 29"/>
          <p:cNvSpPr/>
          <p:nvPr/>
        </p:nvSpPr>
        <p:spPr>
          <a:xfrm>
            <a:off x="3637834" y="2501557"/>
            <a:ext cx="1662585" cy="54690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专业技能课程成绩</a:t>
            </a:r>
          </a:p>
        </p:txBody>
      </p:sp>
      <p:sp>
        <p:nvSpPr>
          <p:cNvPr id="31" name="矩形 30"/>
          <p:cNvSpPr/>
          <p:nvPr/>
        </p:nvSpPr>
        <p:spPr>
          <a:xfrm>
            <a:off x="430694" y="988020"/>
            <a:ext cx="2792568" cy="546908"/>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品德发展与公民素养</a:t>
            </a:r>
          </a:p>
        </p:txBody>
      </p:sp>
      <p:sp>
        <p:nvSpPr>
          <p:cNvPr id="32" name="矩形 31"/>
          <p:cNvSpPr/>
          <p:nvPr/>
        </p:nvSpPr>
        <p:spPr>
          <a:xfrm>
            <a:off x="3654269" y="983764"/>
            <a:ext cx="3513053" cy="546908"/>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修习课程与学业成绩</a:t>
            </a:r>
          </a:p>
        </p:txBody>
      </p:sp>
      <p:sp>
        <p:nvSpPr>
          <p:cNvPr id="33" name="矩形 32"/>
          <p:cNvSpPr/>
          <p:nvPr/>
        </p:nvSpPr>
        <p:spPr>
          <a:xfrm>
            <a:off x="3654270" y="3246700"/>
            <a:ext cx="1662585" cy="54690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实习（实训）</a:t>
            </a:r>
          </a:p>
        </p:txBody>
      </p:sp>
      <p:sp>
        <p:nvSpPr>
          <p:cNvPr id="34" name="矩形 33"/>
          <p:cNvSpPr/>
          <p:nvPr/>
        </p:nvSpPr>
        <p:spPr>
          <a:xfrm>
            <a:off x="9921135" y="983764"/>
            <a:ext cx="1927965" cy="546908"/>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学校特色指标</a:t>
            </a:r>
          </a:p>
        </p:txBody>
      </p:sp>
      <p:sp>
        <p:nvSpPr>
          <p:cNvPr id="35" name="矩形 34"/>
          <p:cNvSpPr/>
          <p:nvPr/>
        </p:nvSpPr>
        <p:spPr>
          <a:xfrm>
            <a:off x="9950054" y="1750134"/>
            <a:ext cx="1899046" cy="546908"/>
          </a:xfrm>
          <a:prstGeom prst="rect">
            <a:avLst/>
          </a:prstGeom>
          <a:solidFill>
            <a:schemeClr val="accent5">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学校特色指标记录</a:t>
            </a:r>
          </a:p>
        </p:txBody>
      </p:sp>
      <p:sp>
        <p:nvSpPr>
          <p:cNvPr id="52" name="矩形 51"/>
          <p:cNvSpPr/>
          <p:nvPr/>
        </p:nvSpPr>
        <p:spPr>
          <a:xfrm>
            <a:off x="5504737" y="3246700"/>
            <a:ext cx="1679018" cy="552455"/>
          </a:xfrm>
          <a:prstGeom prst="rect">
            <a:avLst/>
          </a:prstGeom>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市级以上奖励或证书</a:t>
            </a:r>
          </a:p>
        </p:txBody>
      </p:sp>
      <p:sp>
        <p:nvSpPr>
          <p:cNvPr id="54" name="矩形 53"/>
          <p:cNvSpPr/>
          <p:nvPr/>
        </p:nvSpPr>
        <p:spPr>
          <a:xfrm>
            <a:off x="430694" y="1742148"/>
            <a:ext cx="1278092" cy="54690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志愿服务（公益劳动）</a:t>
            </a:r>
          </a:p>
        </p:txBody>
      </p:sp>
      <p:sp>
        <p:nvSpPr>
          <p:cNvPr id="57" name="矩形 56"/>
          <p:cNvSpPr/>
          <p:nvPr/>
        </p:nvSpPr>
        <p:spPr>
          <a:xfrm>
            <a:off x="5504737" y="1742148"/>
            <a:ext cx="1662585" cy="54690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公共基础型课程（学校）成绩</a:t>
            </a:r>
          </a:p>
        </p:txBody>
      </p:sp>
      <p:sp>
        <p:nvSpPr>
          <p:cNvPr id="63" name="矩形 62"/>
          <p:cNvSpPr/>
          <p:nvPr/>
        </p:nvSpPr>
        <p:spPr>
          <a:xfrm>
            <a:off x="7843386" y="2478964"/>
            <a:ext cx="1637450" cy="546908"/>
          </a:xfrm>
          <a:prstGeom prst="rect">
            <a:avLst/>
          </a:prstGeom>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参加各级各类技能大赛</a:t>
            </a:r>
          </a:p>
        </p:txBody>
      </p:sp>
      <p:sp>
        <p:nvSpPr>
          <p:cNvPr id="64" name="矩形 63"/>
          <p:cNvSpPr/>
          <p:nvPr/>
        </p:nvSpPr>
        <p:spPr>
          <a:xfrm>
            <a:off x="7829888" y="992613"/>
            <a:ext cx="1650948" cy="546908"/>
          </a:xfrm>
          <a:prstGeom prst="rect">
            <a:avLst/>
          </a:prstGeom>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专业技能与职业素养</a:t>
            </a:r>
          </a:p>
        </p:txBody>
      </p:sp>
      <p:sp>
        <p:nvSpPr>
          <p:cNvPr id="65" name="矩形 64"/>
          <p:cNvSpPr/>
          <p:nvPr/>
        </p:nvSpPr>
        <p:spPr>
          <a:xfrm>
            <a:off x="7838739" y="1750134"/>
            <a:ext cx="1650948" cy="546908"/>
          </a:xfrm>
          <a:prstGeom prst="rect">
            <a:avLst/>
          </a:prstGeom>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专业技能考证记录</a:t>
            </a:r>
          </a:p>
        </p:txBody>
      </p:sp>
      <p:sp>
        <p:nvSpPr>
          <p:cNvPr id="36" name="TextBox 35"/>
          <p:cNvSpPr txBox="1"/>
          <p:nvPr/>
        </p:nvSpPr>
        <p:spPr>
          <a:xfrm>
            <a:off x="7995139" y="3798277"/>
            <a:ext cx="3647152" cy="923330"/>
          </a:xfrm>
          <a:prstGeom prst="rect">
            <a:avLst/>
          </a:prstGeom>
          <a:noFill/>
        </p:spPr>
        <p:txBody>
          <a:bodyPr wrap="none" rtlCol="0">
            <a:spAutoFit/>
          </a:bodyPr>
          <a:lstStyle/>
          <a:p>
            <a:r>
              <a:rPr lang="zh-CN" altLang="en-US" b="1" dirty="0">
                <a:solidFill>
                  <a:srgbClr val="FF0000"/>
                </a:solidFill>
              </a:rPr>
              <a:t>蓝色部分：只对毕业季学生填写</a:t>
            </a:r>
            <a:endParaRPr lang="en-US" altLang="zh-CN" b="1" dirty="0">
              <a:solidFill>
                <a:srgbClr val="FF0000"/>
              </a:solidFill>
            </a:endParaRPr>
          </a:p>
          <a:p>
            <a:r>
              <a:rPr lang="zh-CN" altLang="en-US" b="1" dirty="0">
                <a:solidFill>
                  <a:srgbClr val="FF0000"/>
                </a:solidFill>
              </a:rPr>
              <a:t>黄色部分：市级学校共同填写项目</a:t>
            </a:r>
            <a:endParaRPr lang="en-US" altLang="zh-CN" b="1" dirty="0">
              <a:solidFill>
                <a:srgbClr val="FF0000"/>
              </a:solidFill>
            </a:endParaRPr>
          </a:p>
          <a:p>
            <a:endParaRPr lang="zh-CN" altLang="en-US" dirty="0"/>
          </a:p>
        </p:txBody>
      </p:sp>
    </p:spTree>
    <p:extLst>
      <p:ext uri="{BB962C8B-B14F-4D97-AF65-F5344CB8AC3E}">
        <p14:creationId xmlns:p14="http://schemas.microsoft.com/office/powerpoint/2010/main" xmlns="" val="8398280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8">
            <a:extLst>
              <a:ext uri="{FF2B5EF4-FFF2-40B4-BE49-F238E27FC236}">
                <a16:creationId xmlns:a16="http://schemas.microsoft.com/office/drawing/2014/main" xmlns="" id="{E35B1033-08E1-4B07-B7A4-74D7825729D8}"/>
              </a:ext>
            </a:extLst>
          </p:cNvPr>
          <p:cNvSpPr txBox="1">
            <a:spLocks noChangeArrowheads="1"/>
          </p:cNvSpPr>
          <p:nvPr/>
        </p:nvSpPr>
        <p:spPr bwMode="auto">
          <a:xfrm>
            <a:off x="825500" y="217488"/>
            <a:ext cx="6300788"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3200">
                <a:solidFill>
                  <a:srgbClr val="5F5E5C"/>
                </a:solidFill>
                <a:latin typeface="华康俪金黑W8(P)"/>
                <a:ea typeface="华康俪金黑W8(P)"/>
                <a:cs typeface="华康俪金黑W8(P)"/>
              </a:rPr>
              <a:t>纪实报告导出</a:t>
            </a:r>
          </a:p>
        </p:txBody>
      </p:sp>
      <p:sp>
        <p:nvSpPr>
          <p:cNvPr id="26627" name="矩形 3">
            <a:extLst>
              <a:ext uri="{FF2B5EF4-FFF2-40B4-BE49-F238E27FC236}">
                <a16:creationId xmlns:a16="http://schemas.microsoft.com/office/drawing/2014/main" xmlns="" id="{48EBBE90-F0DC-4424-BC92-AEFB04A4F851}"/>
              </a:ext>
            </a:extLst>
          </p:cNvPr>
          <p:cNvSpPr>
            <a:spLocks noChangeArrowheads="1"/>
          </p:cNvSpPr>
          <p:nvPr/>
        </p:nvSpPr>
        <p:spPr bwMode="auto">
          <a:xfrm>
            <a:off x="682625" y="1125538"/>
            <a:ext cx="10634663" cy="3278187"/>
          </a:xfrm>
          <a:prstGeom prst="rect">
            <a:avLst/>
          </a:prstGeom>
          <a:noFill/>
          <a:ln w="9525">
            <a:noFill/>
            <a:miter lim="800000"/>
            <a:headEnd/>
            <a:tailEnd/>
          </a:ln>
        </p:spPr>
        <p:txBody>
          <a:bodyPr>
            <a:spAutoFit/>
          </a:bodyPr>
          <a:lstStyle/>
          <a:p>
            <a:pPr marL="342900" indent="-342900" algn="just">
              <a:lnSpc>
                <a:spcPct val="150000"/>
              </a:lnSpc>
              <a:defRPr/>
            </a:pPr>
            <a:r>
              <a:rPr lang="zh-CN" altLang="en-US" sz="2000" dirty="0">
                <a:latin typeface="微软雅黑" pitchFamily="34" charset="-122"/>
                <a:ea typeface="微软雅黑" pitchFamily="34" charset="-122"/>
              </a:rPr>
              <a:t>三月报告生成（暂定）</a:t>
            </a:r>
            <a:endParaRPr lang="en-US" altLang="zh-CN" sz="2000" dirty="0">
              <a:latin typeface="微软雅黑" pitchFamily="34" charset="-122"/>
              <a:ea typeface="微软雅黑" pitchFamily="34" charset="-122"/>
            </a:endParaRPr>
          </a:p>
          <a:p>
            <a:pPr marL="342900" indent="-342900" algn="just">
              <a:lnSpc>
                <a:spcPct val="150000"/>
              </a:lnSpc>
              <a:defRPr/>
            </a:pPr>
            <a:endParaRPr lang="en-US" altLang="zh-CN" dirty="0">
              <a:latin typeface="+mj-ea"/>
              <a:ea typeface="+mj-ea"/>
            </a:endParaRPr>
          </a:p>
          <a:p>
            <a:pPr marL="342900" indent="-342900" algn="just">
              <a:lnSpc>
                <a:spcPct val="150000"/>
              </a:lnSpc>
              <a:defRPr/>
            </a:pPr>
            <a:r>
              <a:rPr lang="zh-CN" altLang="en-US" sz="2000" dirty="0">
                <a:latin typeface="微软雅黑" pitchFamily="34" charset="-122"/>
                <a:ea typeface="微软雅黑" pitchFamily="34" charset="-122"/>
              </a:rPr>
              <a:t>系统自动凝固数据，统一生成凝固后的报告，供学校下载</a:t>
            </a:r>
            <a:r>
              <a:rPr lang="zh-CN" altLang="en-US" sz="2000" dirty="0">
                <a:latin typeface="+mj-ea"/>
                <a:ea typeface="+mj-ea"/>
              </a:rPr>
              <a:t>。</a:t>
            </a:r>
            <a:endParaRPr lang="en-US" altLang="zh-CN" dirty="0">
              <a:latin typeface="+mj-ea"/>
              <a:ea typeface="+mj-ea"/>
            </a:endParaRPr>
          </a:p>
          <a:p>
            <a:pPr marL="342900" indent="-342900" algn="just">
              <a:lnSpc>
                <a:spcPct val="150000"/>
              </a:lnSpc>
              <a:defRPr/>
            </a:pP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毕业学生暂停数据填报时间：</a:t>
            </a:r>
            <a:r>
              <a:rPr lang="en-US" altLang="zh-CN" sz="2000" dirty="0">
                <a:latin typeface="微软雅黑" pitchFamily="34" charset="-122"/>
                <a:ea typeface="微软雅黑" pitchFamily="34" charset="-122"/>
              </a:rPr>
              <a:t>2018</a:t>
            </a:r>
            <a:r>
              <a:rPr lang="zh-CN" altLang="en-US" sz="2000" dirty="0">
                <a:latin typeface="微软雅黑" pitchFamily="34" charset="-122"/>
                <a:ea typeface="微软雅黑" pitchFamily="34" charset="-122"/>
              </a:rPr>
              <a:t>年</a:t>
            </a:r>
            <a:r>
              <a:rPr lang="en-US" altLang="zh-CN" sz="2000" dirty="0">
                <a:latin typeface="微软雅黑" pitchFamily="34" charset="-122"/>
                <a:ea typeface="微软雅黑" pitchFamily="34" charset="-122"/>
              </a:rPr>
              <a:t>3</a:t>
            </a:r>
            <a:r>
              <a:rPr lang="zh-CN" altLang="en-US" sz="2000" dirty="0">
                <a:latin typeface="微软雅黑" pitchFamily="34" charset="-122"/>
                <a:ea typeface="微软雅黑" pitchFamily="34" charset="-122"/>
              </a:rPr>
              <a:t>月</a:t>
            </a:r>
            <a:r>
              <a:rPr lang="en-US" altLang="zh-CN" sz="2000" dirty="0">
                <a:latin typeface="微软雅黑" pitchFamily="34" charset="-122"/>
                <a:ea typeface="微软雅黑" pitchFamily="34" charset="-122"/>
              </a:rPr>
              <a:t>28</a:t>
            </a:r>
            <a:r>
              <a:rPr lang="zh-CN" altLang="en-US" sz="2000" dirty="0">
                <a:latin typeface="微软雅黑" pitchFamily="34" charset="-122"/>
                <a:ea typeface="微软雅黑" pitchFamily="34" charset="-122"/>
              </a:rPr>
              <a:t>日</a:t>
            </a:r>
            <a:r>
              <a:rPr lang="en-US" altLang="zh-CN" sz="2000" dirty="0">
                <a:latin typeface="微软雅黑" pitchFamily="34" charset="-122"/>
                <a:ea typeface="微软雅黑" pitchFamily="34" charset="-122"/>
              </a:rPr>
              <a:t>0</a:t>
            </a:r>
            <a:r>
              <a:rPr lang="zh-CN" altLang="en-US" sz="2000" dirty="0">
                <a:latin typeface="微软雅黑" pitchFamily="34" charset="-122"/>
                <a:ea typeface="微软雅黑" pitchFamily="34" charset="-122"/>
              </a:rPr>
              <a:t>点至数据凝固结束</a:t>
            </a:r>
            <a:endParaRPr lang="en-US" altLang="zh-CN" sz="2000" dirty="0">
              <a:latin typeface="微软雅黑" pitchFamily="34" charset="-122"/>
              <a:ea typeface="微软雅黑" pitchFamily="34" charset="-122"/>
            </a:endParaRPr>
          </a:p>
          <a:p>
            <a:pPr marL="342900" indent="-342900" algn="just">
              <a:lnSpc>
                <a:spcPct val="150000"/>
              </a:lnSpc>
              <a:defRPr/>
            </a:pP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数据凝固时间：</a:t>
            </a:r>
            <a:r>
              <a:rPr lang="en-US" altLang="zh-CN" sz="2000" dirty="0">
                <a:latin typeface="微软雅黑" pitchFamily="34" charset="-122"/>
                <a:ea typeface="微软雅黑" pitchFamily="34" charset="-122"/>
              </a:rPr>
              <a:t>2018</a:t>
            </a:r>
            <a:r>
              <a:rPr lang="zh-CN" altLang="en-US" sz="2000" dirty="0">
                <a:latin typeface="微软雅黑" pitchFamily="34" charset="-122"/>
                <a:ea typeface="微软雅黑" pitchFamily="34" charset="-122"/>
              </a:rPr>
              <a:t>年</a:t>
            </a:r>
            <a:r>
              <a:rPr lang="en-US" altLang="zh-CN" sz="2000" dirty="0">
                <a:latin typeface="微软雅黑" pitchFamily="34" charset="-122"/>
                <a:ea typeface="微软雅黑" pitchFamily="34" charset="-122"/>
              </a:rPr>
              <a:t>3</a:t>
            </a:r>
            <a:r>
              <a:rPr lang="zh-CN" altLang="en-US" sz="2000" dirty="0">
                <a:latin typeface="微软雅黑" pitchFamily="34" charset="-122"/>
                <a:ea typeface="微软雅黑" pitchFamily="34" charset="-122"/>
              </a:rPr>
              <a:t>月</a:t>
            </a:r>
            <a:r>
              <a:rPr lang="en-US" altLang="zh-CN" sz="2000" dirty="0">
                <a:latin typeface="微软雅黑" pitchFamily="34" charset="-122"/>
                <a:ea typeface="微软雅黑" pitchFamily="34" charset="-122"/>
              </a:rPr>
              <a:t>28</a:t>
            </a:r>
            <a:r>
              <a:rPr lang="zh-CN" altLang="en-US" sz="2000" dirty="0">
                <a:latin typeface="微软雅黑" pitchFamily="34" charset="-122"/>
                <a:ea typeface="微软雅黑" pitchFamily="34" charset="-122"/>
              </a:rPr>
              <a:t>日开始</a:t>
            </a:r>
            <a:endParaRPr lang="en-US" altLang="zh-CN" sz="2000" dirty="0">
              <a:latin typeface="微软雅黑" pitchFamily="34" charset="-122"/>
              <a:ea typeface="微软雅黑" pitchFamily="34" charset="-122"/>
            </a:endParaRPr>
          </a:p>
          <a:p>
            <a:pPr marL="342900" indent="-342900" algn="just">
              <a:lnSpc>
                <a:spcPct val="150000"/>
              </a:lnSpc>
              <a:defRPr/>
            </a:pP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学校可查阅报告时间：</a:t>
            </a:r>
            <a:r>
              <a:rPr lang="en-US" altLang="zh-CN" sz="2000" dirty="0">
                <a:latin typeface="微软雅黑" pitchFamily="34" charset="-122"/>
                <a:ea typeface="微软雅黑" pitchFamily="34" charset="-122"/>
              </a:rPr>
              <a:t>2018</a:t>
            </a:r>
            <a:r>
              <a:rPr lang="zh-CN" altLang="en-US" sz="2000" dirty="0">
                <a:latin typeface="微软雅黑" pitchFamily="34" charset="-122"/>
                <a:ea typeface="微软雅黑" pitchFamily="34" charset="-122"/>
              </a:rPr>
              <a:t>年</a:t>
            </a:r>
            <a:r>
              <a:rPr lang="en-US" altLang="zh-CN" sz="2000" dirty="0">
                <a:latin typeface="微软雅黑" pitchFamily="34" charset="-122"/>
                <a:ea typeface="微软雅黑" pitchFamily="34" charset="-122"/>
              </a:rPr>
              <a:t>3</a:t>
            </a:r>
            <a:r>
              <a:rPr lang="zh-CN" altLang="en-US" sz="2000" dirty="0">
                <a:latin typeface="微软雅黑" pitchFamily="34" charset="-122"/>
                <a:ea typeface="微软雅黑" pitchFamily="34" charset="-122"/>
              </a:rPr>
              <a:t>月</a:t>
            </a:r>
            <a:r>
              <a:rPr lang="en-US" altLang="zh-CN" sz="2000" dirty="0">
                <a:latin typeface="微软雅黑" pitchFamily="34" charset="-122"/>
                <a:ea typeface="微软雅黑" pitchFamily="34" charset="-122"/>
              </a:rPr>
              <a:t>31</a:t>
            </a:r>
            <a:r>
              <a:rPr lang="zh-CN" altLang="en-US" sz="2000" dirty="0">
                <a:latin typeface="微软雅黑" pitchFamily="34" charset="-122"/>
                <a:ea typeface="微软雅黑" pitchFamily="34" charset="-122"/>
              </a:rPr>
              <a:t>日</a:t>
            </a:r>
            <a:endParaRPr lang="en-US" altLang="zh-CN" sz="2000" dirty="0">
              <a:latin typeface="微软雅黑" pitchFamily="34" charset="-122"/>
              <a:ea typeface="微软雅黑" pitchFamily="34" charset="-122"/>
            </a:endParaRPr>
          </a:p>
          <a:p>
            <a:pPr marL="342900" indent="-342900" algn="just">
              <a:lnSpc>
                <a:spcPct val="150000"/>
              </a:lnSpc>
              <a:defRPr/>
            </a:pPr>
            <a:endParaRPr lang="en-US" altLang="zh-CN" sz="2000" dirty="0">
              <a:latin typeface="微软雅黑" pitchFamily="34" charset="-122"/>
              <a:ea typeface="微软雅黑" pitchFamily="34" charset="-122"/>
            </a:endParaRPr>
          </a:p>
        </p:txBody>
      </p:sp>
    </p:spTree>
    <p:extLst>
      <p:ext uri="{BB962C8B-B14F-4D97-AF65-F5344CB8AC3E}">
        <p14:creationId xmlns:p14="http://schemas.microsoft.com/office/powerpoint/2010/main" xmlns="" val="36086583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8">
            <a:extLst>
              <a:ext uri="{FF2B5EF4-FFF2-40B4-BE49-F238E27FC236}">
                <a16:creationId xmlns:a16="http://schemas.microsoft.com/office/drawing/2014/main" xmlns="" id="{26D901D0-418C-41DE-9413-A4A7D794E83A}"/>
              </a:ext>
            </a:extLst>
          </p:cNvPr>
          <p:cNvSpPr txBox="1">
            <a:spLocks noChangeArrowheads="1"/>
          </p:cNvSpPr>
          <p:nvPr/>
        </p:nvSpPr>
        <p:spPr bwMode="auto">
          <a:xfrm>
            <a:off x="825500" y="217488"/>
            <a:ext cx="6300788"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3200">
                <a:solidFill>
                  <a:srgbClr val="5F5E5C"/>
                </a:solidFill>
                <a:latin typeface="华康俪金黑W8(P)"/>
                <a:ea typeface="华康俪金黑W8(P)"/>
                <a:cs typeface="华康俪金黑W8(P)"/>
              </a:rPr>
              <a:t>纪实报告导出</a:t>
            </a:r>
          </a:p>
        </p:txBody>
      </p:sp>
      <p:sp>
        <p:nvSpPr>
          <p:cNvPr id="26627" name="矩形 3">
            <a:extLst>
              <a:ext uri="{FF2B5EF4-FFF2-40B4-BE49-F238E27FC236}">
                <a16:creationId xmlns:a16="http://schemas.microsoft.com/office/drawing/2014/main" xmlns="" id="{2FB052CF-4AAC-4A69-BCE3-00462D422D29}"/>
              </a:ext>
            </a:extLst>
          </p:cNvPr>
          <p:cNvSpPr>
            <a:spLocks noChangeArrowheads="1"/>
          </p:cNvSpPr>
          <p:nvPr/>
        </p:nvSpPr>
        <p:spPr bwMode="auto">
          <a:xfrm>
            <a:off x="682625" y="1125538"/>
            <a:ext cx="10634663" cy="1846262"/>
          </a:xfrm>
          <a:prstGeom prst="rect">
            <a:avLst/>
          </a:prstGeom>
          <a:noFill/>
          <a:ln w="9525">
            <a:noFill/>
            <a:miter lim="800000"/>
            <a:headEnd/>
            <a:tailEnd/>
          </a:ln>
        </p:spPr>
        <p:txBody>
          <a:bodyPr>
            <a:spAutoFit/>
          </a:bodyPr>
          <a:lstStyle/>
          <a:p>
            <a:pPr marL="342900" indent="-342900" algn="just">
              <a:lnSpc>
                <a:spcPct val="150000"/>
              </a:lnSpc>
              <a:defRPr/>
            </a:pPr>
            <a:r>
              <a:rPr lang="zh-CN" altLang="en-US" sz="2000" dirty="0">
                <a:latin typeface="微软雅黑" pitchFamily="34" charset="-122"/>
                <a:ea typeface="微软雅黑" pitchFamily="34" charset="-122"/>
              </a:rPr>
              <a:t>三月报告使用（暂定）</a:t>
            </a:r>
            <a:endParaRPr lang="en-US" altLang="zh-CN" sz="2000" dirty="0">
              <a:latin typeface="微软雅黑" pitchFamily="34" charset="-122"/>
              <a:ea typeface="微软雅黑" pitchFamily="34" charset="-122"/>
            </a:endParaRPr>
          </a:p>
          <a:p>
            <a:pPr marL="342900" indent="-342900" algn="just">
              <a:lnSpc>
                <a:spcPct val="150000"/>
              </a:lnSpc>
              <a:defRPr/>
            </a:pPr>
            <a:r>
              <a:rPr lang="en-US" altLang="zh-CN" dirty="0">
                <a:latin typeface="+mj-ea"/>
                <a:ea typeface="+mj-ea"/>
              </a:rPr>
              <a:t>1</a:t>
            </a:r>
            <a:r>
              <a:rPr lang="zh-CN" altLang="en-US" dirty="0">
                <a:latin typeface="+mj-ea"/>
                <a:ea typeface="+mj-ea"/>
              </a:rPr>
              <a:t>、高校可在报告发布后登录系统调阅报考该校的学生纪实报告。</a:t>
            </a:r>
            <a:endParaRPr lang="en-US" altLang="zh-CN" dirty="0">
              <a:latin typeface="+mj-ea"/>
              <a:ea typeface="+mj-ea"/>
            </a:endParaRPr>
          </a:p>
          <a:p>
            <a:pPr marL="342900" indent="-342900" algn="just">
              <a:lnSpc>
                <a:spcPct val="150000"/>
              </a:lnSpc>
              <a:defRPr/>
            </a:pPr>
            <a:r>
              <a:rPr lang="en-US" altLang="zh-CN" dirty="0">
                <a:latin typeface="+mj-ea"/>
                <a:ea typeface="+mj-ea"/>
              </a:rPr>
              <a:t>2</a:t>
            </a:r>
            <a:r>
              <a:rPr lang="zh-CN" altLang="en-US" dirty="0">
                <a:latin typeface="+mj-ea"/>
                <a:ea typeface="+mj-ea"/>
              </a:rPr>
              <a:t>、中职学校数据管理员可在线查阅本校学生的纪实报告。</a:t>
            </a:r>
            <a:endParaRPr lang="en-US" altLang="zh-CN" dirty="0">
              <a:latin typeface="+mj-ea"/>
              <a:ea typeface="+mj-ea"/>
            </a:endParaRPr>
          </a:p>
          <a:p>
            <a:pPr marL="342900" indent="-342900" algn="just">
              <a:lnSpc>
                <a:spcPct val="150000"/>
              </a:lnSpc>
              <a:defRPr/>
            </a:pPr>
            <a:endParaRPr lang="en-US" altLang="zh-CN" sz="2000" dirty="0">
              <a:latin typeface="微软雅黑" pitchFamily="34" charset="-122"/>
              <a:ea typeface="微软雅黑" pitchFamily="34" charset="-122"/>
            </a:endParaRPr>
          </a:p>
        </p:txBody>
      </p:sp>
      <p:pic>
        <p:nvPicPr>
          <p:cNvPr id="34820" name="Picture 2">
            <a:extLst>
              <a:ext uri="{FF2B5EF4-FFF2-40B4-BE49-F238E27FC236}">
                <a16:creationId xmlns:a16="http://schemas.microsoft.com/office/drawing/2014/main" xmlns="" id="{46B99878-3D58-45F4-A09D-5831818C046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4600" y="2560638"/>
            <a:ext cx="5626100" cy="3741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194613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7CEEC0E4-81FA-4FE1-B4C8-82C7C0AEB31A}"/>
              </a:ext>
            </a:extLst>
          </p:cNvPr>
          <p:cNvSpPr/>
          <p:nvPr/>
        </p:nvSpPr>
        <p:spPr>
          <a:xfrm>
            <a:off x="0" y="1919288"/>
            <a:ext cx="12192000" cy="3019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8" name="矩形 7">
            <a:extLst>
              <a:ext uri="{FF2B5EF4-FFF2-40B4-BE49-F238E27FC236}">
                <a16:creationId xmlns:a16="http://schemas.microsoft.com/office/drawing/2014/main" xmlns="" id="{13DFA1BC-4E78-4004-B8C5-0BD3B59BDF02}"/>
              </a:ext>
            </a:extLst>
          </p:cNvPr>
          <p:cNvSpPr/>
          <p:nvPr/>
        </p:nvSpPr>
        <p:spPr>
          <a:xfrm>
            <a:off x="4835525" y="909638"/>
            <a:ext cx="2520950" cy="2519362"/>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5364" name="文本框 4">
            <a:extLst>
              <a:ext uri="{FF2B5EF4-FFF2-40B4-BE49-F238E27FC236}">
                <a16:creationId xmlns:a16="http://schemas.microsoft.com/office/drawing/2014/main" xmlns="" id="{E6B916D5-290F-412D-8813-C6ADF09B3D41}"/>
              </a:ext>
            </a:extLst>
          </p:cNvPr>
          <p:cNvSpPr txBox="1">
            <a:spLocks noChangeArrowheads="1"/>
          </p:cNvSpPr>
          <p:nvPr/>
        </p:nvSpPr>
        <p:spPr bwMode="auto">
          <a:xfrm>
            <a:off x="5408613" y="663575"/>
            <a:ext cx="1597025" cy="315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9900" dirty="0">
                <a:solidFill>
                  <a:schemeClr val="bg1"/>
                </a:solidFill>
                <a:latin typeface="Impact" panose="020B0806030902050204" pitchFamily="34" charset="0"/>
              </a:rPr>
              <a:t>8</a:t>
            </a:r>
            <a:endParaRPr lang="zh-CN" altLang="en-US" sz="19900" dirty="0">
              <a:solidFill>
                <a:schemeClr val="bg1"/>
              </a:solidFill>
              <a:latin typeface="Impact" panose="020B0806030902050204" pitchFamily="34" charset="0"/>
            </a:endParaRPr>
          </a:p>
        </p:txBody>
      </p:sp>
      <p:sp>
        <p:nvSpPr>
          <p:cNvPr id="15365" name="文本框 5">
            <a:extLst>
              <a:ext uri="{FF2B5EF4-FFF2-40B4-BE49-F238E27FC236}">
                <a16:creationId xmlns:a16="http://schemas.microsoft.com/office/drawing/2014/main" xmlns="" id="{B2CD8B64-0569-439A-AB2C-F6E63F21A998}"/>
              </a:ext>
            </a:extLst>
          </p:cNvPr>
          <p:cNvSpPr txBox="1">
            <a:spLocks noChangeArrowheads="1"/>
          </p:cNvSpPr>
          <p:nvPr/>
        </p:nvSpPr>
        <p:spPr bwMode="auto">
          <a:xfrm>
            <a:off x="3014663" y="3673475"/>
            <a:ext cx="616267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5400" dirty="0">
                <a:solidFill>
                  <a:schemeClr val="bg1"/>
                </a:solidFill>
                <a:latin typeface="方正正准黑简体"/>
                <a:ea typeface="方正正准黑简体"/>
                <a:cs typeface="方正正准黑简体"/>
              </a:rPr>
              <a:t>注意事项</a:t>
            </a:r>
            <a:endParaRPr lang="en-US" altLang="zh-CN" sz="5400" dirty="0">
              <a:solidFill>
                <a:schemeClr val="bg1"/>
              </a:solidFill>
              <a:latin typeface="方正正准黑简体"/>
              <a:ea typeface="方正正准黑简体"/>
              <a:cs typeface="方正正准黑简体"/>
            </a:endParaRPr>
          </a:p>
        </p:txBody>
      </p:sp>
      <p:sp>
        <p:nvSpPr>
          <p:cNvPr id="9" name="直角三角形 8">
            <a:extLst>
              <a:ext uri="{FF2B5EF4-FFF2-40B4-BE49-F238E27FC236}">
                <a16:creationId xmlns:a16="http://schemas.microsoft.com/office/drawing/2014/main" xmlns="" id="{12538ABF-28CC-4D2B-8F51-474CEEB94E45}"/>
              </a:ext>
            </a:extLst>
          </p:cNvPr>
          <p:cNvSpPr/>
          <p:nvPr/>
        </p:nvSpPr>
        <p:spPr>
          <a:xfrm>
            <a:off x="7356475" y="909638"/>
            <a:ext cx="268288" cy="1009650"/>
          </a:xfrm>
          <a:prstGeom prst="r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0" name="直角三角形 9">
            <a:extLst>
              <a:ext uri="{FF2B5EF4-FFF2-40B4-BE49-F238E27FC236}">
                <a16:creationId xmlns:a16="http://schemas.microsoft.com/office/drawing/2014/main" xmlns="" id="{E21E2384-461B-4DE4-9870-4FE5CE71E3AE}"/>
              </a:ext>
            </a:extLst>
          </p:cNvPr>
          <p:cNvSpPr/>
          <p:nvPr/>
        </p:nvSpPr>
        <p:spPr>
          <a:xfrm flipH="1">
            <a:off x="4565650" y="909638"/>
            <a:ext cx="268288" cy="1009650"/>
          </a:xfrm>
          <a:prstGeom prst="r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cxnSp>
        <p:nvCxnSpPr>
          <p:cNvPr id="12" name="直接连接符 11">
            <a:extLst>
              <a:ext uri="{FF2B5EF4-FFF2-40B4-BE49-F238E27FC236}">
                <a16:creationId xmlns:a16="http://schemas.microsoft.com/office/drawing/2014/main" xmlns="" id="{F03CDC87-BA68-4B25-8603-59E6A6DAF7CE}"/>
              </a:ext>
            </a:extLst>
          </p:cNvPr>
          <p:cNvCxnSpPr/>
          <p:nvPr/>
        </p:nvCxnSpPr>
        <p:spPr>
          <a:xfrm>
            <a:off x="0" y="4273550"/>
            <a:ext cx="324008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xmlns="" id="{9E5D1D1F-B375-4683-8B76-10FB568AD985}"/>
              </a:ext>
            </a:extLst>
          </p:cNvPr>
          <p:cNvCxnSpPr/>
          <p:nvPr/>
        </p:nvCxnSpPr>
        <p:spPr>
          <a:xfrm>
            <a:off x="8970963" y="4273550"/>
            <a:ext cx="324008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366721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8">
            <a:extLst>
              <a:ext uri="{FF2B5EF4-FFF2-40B4-BE49-F238E27FC236}">
                <a16:creationId xmlns:a16="http://schemas.microsoft.com/office/drawing/2014/main" xmlns="" id="{94A3E080-FBB2-424C-9C87-F318356F58F0}"/>
              </a:ext>
            </a:extLst>
          </p:cNvPr>
          <p:cNvSpPr txBox="1">
            <a:spLocks noChangeArrowheads="1"/>
          </p:cNvSpPr>
          <p:nvPr/>
        </p:nvSpPr>
        <p:spPr bwMode="auto">
          <a:xfrm>
            <a:off x="966788" y="260350"/>
            <a:ext cx="408463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本学期填报注意事项</a:t>
            </a:r>
          </a:p>
        </p:txBody>
      </p:sp>
      <p:sp>
        <p:nvSpPr>
          <p:cNvPr id="37891" name="矩形 94">
            <a:extLst>
              <a:ext uri="{FF2B5EF4-FFF2-40B4-BE49-F238E27FC236}">
                <a16:creationId xmlns:a16="http://schemas.microsoft.com/office/drawing/2014/main" xmlns="" id="{AABCCE8E-2198-4CF6-90D4-51470C216371}"/>
              </a:ext>
            </a:extLst>
          </p:cNvPr>
          <p:cNvSpPr>
            <a:spLocks noChangeArrowheads="1"/>
          </p:cNvSpPr>
          <p:nvPr/>
        </p:nvSpPr>
        <p:spPr bwMode="auto">
          <a:xfrm>
            <a:off x="846138" y="1017588"/>
            <a:ext cx="1030605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a:latin typeface="微软雅黑" panose="020B0503020204020204" pitchFamily="34" charset="-122"/>
                <a:ea typeface="微软雅黑" panose="020B0503020204020204" pitchFamily="34" charset="-122"/>
              </a:rPr>
              <a:t>1</a:t>
            </a:r>
            <a:r>
              <a:rPr lang="zh-CN" altLang="en-US" b="1">
                <a:latin typeface="微软雅黑" panose="020B0503020204020204" pitchFamily="34" charset="-122"/>
                <a:ea typeface="微软雅黑" panose="020B0503020204020204" pitchFamily="34" charset="-122"/>
              </a:rPr>
              <a:t>、专业技能考证填报了计算机操作员（五级）证书</a:t>
            </a:r>
            <a:r>
              <a:rPr lang="en-US" altLang="zh-CN" b="1">
                <a:latin typeface="微软雅黑" panose="020B0503020204020204" pitchFamily="34" charset="-122"/>
                <a:ea typeface="微软雅黑" panose="020B0503020204020204" pitchFamily="34" charset="-122"/>
              </a:rPr>
              <a:t>=</a:t>
            </a:r>
            <a:r>
              <a:rPr lang="zh-CN" altLang="en-US" b="1">
                <a:latin typeface="微软雅黑" panose="020B0503020204020204" pitchFamily="34" charset="-122"/>
                <a:ea typeface="微软雅黑" panose="020B0503020204020204" pitchFamily="34" charset="-122"/>
              </a:rPr>
              <a:t>学业水平考试的信息技术基础已经通过</a:t>
            </a:r>
            <a:endParaRPr lang="en-US" altLang="zh-CN" b="1">
              <a:solidFill>
                <a:schemeClr val="bg1"/>
              </a:solidFill>
              <a:latin typeface="微软雅黑" panose="020B0503020204020204" pitchFamily="34" charset="-122"/>
              <a:ea typeface="微软雅黑" panose="020B0503020204020204" pitchFamily="34" charset="-122"/>
            </a:endParaRPr>
          </a:p>
          <a:p>
            <a:pPr eaLnBrk="1" hangingPunct="1"/>
            <a:r>
              <a:rPr lang="zh-CN" altLang="en-US" b="1">
                <a:solidFill>
                  <a:srgbClr val="FF0000"/>
                </a:solidFill>
                <a:latin typeface="微软雅黑" panose="020B0503020204020204" pitchFamily="34" charset="-122"/>
                <a:ea typeface="微软雅黑" panose="020B0503020204020204" pitchFamily="34" charset="-122"/>
              </a:rPr>
              <a:t>正确的填法：证书名称：计算机操作员； 专业大类：信息技术类； 专业名称：计算机网络技术； 颁证单位：上海市人力资源和社会保障局 ；级别：初级 ；专业编码：</a:t>
            </a:r>
            <a:r>
              <a:rPr lang="en-US" altLang="zh-CN" b="1">
                <a:solidFill>
                  <a:srgbClr val="FF0000"/>
                </a:solidFill>
                <a:latin typeface="微软雅黑" panose="020B0503020204020204" pitchFamily="34" charset="-122"/>
                <a:ea typeface="微软雅黑" panose="020B0503020204020204" pitchFamily="34" charset="-122"/>
              </a:rPr>
              <a:t>090500</a:t>
            </a:r>
            <a:r>
              <a:rPr lang="zh-CN" altLang="en-US" b="1">
                <a:solidFill>
                  <a:srgbClr val="FF0000"/>
                </a:solidFill>
                <a:latin typeface="微软雅黑" panose="020B0503020204020204" pitchFamily="34" charset="-122"/>
                <a:ea typeface="微软雅黑" panose="020B0503020204020204" pitchFamily="34" charset="-122"/>
              </a:rPr>
              <a:t>。</a:t>
            </a:r>
          </a:p>
        </p:txBody>
      </p:sp>
      <p:pic>
        <p:nvPicPr>
          <p:cNvPr id="37892" name="Picture 55">
            <a:extLst>
              <a:ext uri="{FF2B5EF4-FFF2-40B4-BE49-F238E27FC236}">
                <a16:creationId xmlns:a16="http://schemas.microsoft.com/office/drawing/2014/main" xmlns="" id="{C3FFFC97-0B59-4786-87DE-6C03B112725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4025" y="1957388"/>
            <a:ext cx="11172825" cy="461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242913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8">
            <a:extLst>
              <a:ext uri="{FF2B5EF4-FFF2-40B4-BE49-F238E27FC236}">
                <a16:creationId xmlns:a16="http://schemas.microsoft.com/office/drawing/2014/main" xmlns="" id="{0F159FDB-59F1-40C5-825E-FB82381E5C96}"/>
              </a:ext>
            </a:extLst>
          </p:cNvPr>
          <p:cNvSpPr txBox="1">
            <a:spLocks noChangeArrowheads="1"/>
          </p:cNvSpPr>
          <p:nvPr/>
        </p:nvSpPr>
        <p:spPr bwMode="auto">
          <a:xfrm>
            <a:off x="966788" y="260350"/>
            <a:ext cx="503555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本学期填报注意事项</a:t>
            </a:r>
          </a:p>
        </p:txBody>
      </p:sp>
      <p:sp>
        <p:nvSpPr>
          <p:cNvPr id="38915" name="矩形 94">
            <a:extLst>
              <a:ext uri="{FF2B5EF4-FFF2-40B4-BE49-F238E27FC236}">
                <a16:creationId xmlns:a16="http://schemas.microsoft.com/office/drawing/2014/main" xmlns="" id="{8AB52CA6-1313-4F28-A066-EB03EE30A10D}"/>
              </a:ext>
            </a:extLst>
          </p:cNvPr>
          <p:cNvSpPr>
            <a:spLocks noChangeArrowheads="1"/>
          </p:cNvSpPr>
          <p:nvPr/>
        </p:nvSpPr>
        <p:spPr bwMode="auto">
          <a:xfrm>
            <a:off x="1165225" y="1392238"/>
            <a:ext cx="964088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a:latin typeface="微软雅黑" panose="020B0503020204020204" pitchFamily="34" charset="-122"/>
                <a:ea typeface="微软雅黑" panose="020B0503020204020204" pitchFamily="34" charset="-122"/>
              </a:rPr>
              <a:t>2</a:t>
            </a:r>
            <a:r>
              <a:rPr lang="zh-CN" altLang="en-US" b="1">
                <a:latin typeface="微软雅黑" panose="020B0503020204020204" pitchFamily="34" charset="-122"/>
                <a:ea typeface="微软雅黑" panose="020B0503020204020204" pitchFamily="34" charset="-122"/>
              </a:rPr>
              <a:t>、学生需每学期填写专业技能与职业素养学习专题报告</a:t>
            </a:r>
            <a:endParaRPr lang="en-US" altLang="zh-CN" b="1">
              <a:latin typeface="微软雅黑" panose="020B0503020204020204" pitchFamily="34" charset="-122"/>
              <a:ea typeface="微软雅黑" panose="020B0503020204020204" pitchFamily="34" charset="-122"/>
            </a:endParaRPr>
          </a:p>
          <a:p>
            <a:pPr eaLnBrk="1" hangingPunct="1"/>
            <a:r>
              <a:rPr lang="zh-CN" altLang="en-US" b="1">
                <a:latin typeface="微软雅黑" panose="020B0503020204020204" pitchFamily="34" charset="-122"/>
                <a:ea typeface="微软雅黑" panose="020B0503020204020204" pitchFamily="34" charset="-122"/>
              </a:rPr>
              <a:t>学生填完后需提交审阅，班主任审阅通过后，学生提交发布，数据方可入库</a:t>
            </a:r>
            <a:endParaRPr lang="en-US" altLang="zh-CN" b="1">
              <a:latin typeface="微软雅黑" panose="020B0503020204020204" pitchFamily="34" charset="-122"/>
              <a:ea typeface="微软雅黑" panose="020B0503020204020204" pitchFamily="34" charset="-122"/>
            </a:endParaRPr>
          </a:p>
        </p:txBody>
      </p:sp>
      <p:pic>
        <p:nvPicPr>
          <p:cNvPr id="38916" name="Picture 21">
            <a:extLst>
              <a:ext uri="{FF2B5EF4-FFF2-40B4-BE49-F238E27FC236}">
                <a16:creationId xmlns:a16="http://schemas.microsoft.com/office/drawing/2014/main" xmlns="" id="{570C74C1-AFA1-4245-923B-E1EA6265082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57313" y="2312988"/>
            <a:ext cx="9613900" cy="4545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438818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8">
            <a:extLst>
              <a:ext uri="{FF2B5EF4-FFF2-40B4-BE49-F238E27FC236}">
                <a16:creationId xmlns:a16="http://schemas.microsoft.com/office/drawing/2014/main" xmlns="" id="{B9C070BE-B069-4749-905A-6FCF7D6F7EA5}"/>
              </a:ext>
            </a:extLst>
          </p:cNvPr>
          <p:cNvSpPr txBox="1">
            <a:spLocks noChangeArrowheads="1"/>
          </p:cNvSpPr>
          <p:nvPr/>
        </p:nvSpPr>
        <p:spPr bwMode="auto">
          <a:xfrm>
            <a:off x="966788" y="260350"/>
            <a:ext cx="503555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本学期填报注意事项</a:t>
            </a:r>
          </a:p>
        </p:txBody>
      </p:sp>
      <p:sp>
        <p:nvSpPr>
          <p:cNvPr id="39939" name="矩形 94">
            <a:extLst>
              <a:ext uri="{FF2B5EF4-FFF2-40B4-BE49-F238E27FC236}">
                <a16:creationId xmlns:a16="http://schemas.microsoft.com/office/drawing/2014/main" xmlns="" id="{9095D24A-4A08-44C8-920B-73613A3AB38E}"/>
              </a:ext>
            </a:extLst>
          </p:cNvPr>
          <p:cNvSpPr>
            <a:spLocks noChangeArrowheads="1"/>
          </p:cNvSpPr>
          <p:nvPr/>
        </p:nvSpPr>
        <p:spPr bwMode="auto">
          <a:xfrm>
            <a:off x="1165225" y="1392238"/>
            <a:ext cx="964088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a:latin typeface="微软雅黑" panose="020B0503020204020204" pitchFamily="34" charset="-122"/>
                <a:ea typeface="微软雅黑" panose="020B0503020204020204" pitchFamily="34" charset="-122"/>
              </a:rPr>
              <a:t>3</a:t>
            </a:r>
            <a:r>
              <a:rPr lang="zh-CN" altLang="en-US" b="1">
                <a:latin typeface="微软雅黑" panose="020B0503020204020204" pitchFamily="34" charset="-122"/>
                <a:ea typeface="微软雅黑" panose="020B0503020204020204" pitchFamily="34" charset="-122"/>
              </a:rPr>
              <a:t>、学生登录的帐号学籍号（学籍号内字母小写）。</a:t>
            </a:r>
            <a:endParaRPr lang="en-US" altLang="zh-CN" b="1">
              <a:latin typeface="微软雅黑" panose="020B0503020204020204" pitchFamily="34" charset="-122"/>
              <a:ea typeface="微软雅黑" panose="020B0503020204020204" pitchFamily="34" charset="-122"/>
            </a:endParaRPr>
          </a:p>
          <a:p>
            <a:pPr eaLnBrk="1" hangingPunct="1"/>
            <a:r>
              <a:rPr lang="zh-CN" altLang="en-US" b="1">
                <a:solidFill>
                  <a:srgbClr val="FF0000"/>
                </a:solidFill>
                <a:latin typeface="微软雅黑" panose="020B0503020204020204" pitchFamily="34" charset="-122"/>
                <a:ea typeface="微软雅黑" panose="020B0503020204020204" pitchFamily="34" charset="-122"/>
              </a:rPr>
              <a:t>密码统一改为身份证后</a:t>
            </a:r>
            <a:r>
              <a:rPr lang="en-US" altLang="zh-CN" b="1">
                <a:solidFill>
                  <a:srgbClr val="FF0000"/>
                </a:solidFill>
                <a:latin typeface="微软雅黑" panose="020B0503020204020204" pitchFamily="34" charset="-122"/>
                <a:ea typeface="微软雅黑" panose="020B0503020204020204" pitchFamily="34" charset="-122"/>
              </a:rPr>
              <a:t>6</a:t>
            </a:r>
            <a:r>
              <a:rPr lang="zh-CN" altLang="en-US" b="1">
                <a:solidFill>
                  <a:srgbClr val="FF0000"/>
                </a:solidFill>
                <a:latin typeface="微软雅黑" panose="020B0503020204020204" pitchFamily="34" charset="-122"/>
                <a:ea typeface="微软雅黑" panose="020B0503020204020204" pitchFamily="34" charset="-122"/>
              </a:rPr>
              <a:t>位 。无身份证密码</a:t>
            </a:r>
            <a:r>
              <a:rPr lang="en-US" altLang="zh-CN" b="1">
                <a:solidFill>
                  <a:srgbClr val="FF0000"/>
                </a:solidFill>
                <a:latin typeface="微软雅黑" panose="020B0503020204020204" pitchFamily="34" charset="-122"/>
                <a:ea typeface="微软雅黑" panose="020B0503020204020204" pitchFamily="34" charset="-122"/>
              </a:rPr>
              <a:t>123456</a:t>
            </a:r>
            <a:endParaRPr lang="zh-CN" altLang="en-US" b="1">
              <a:solidFill>
                <a:srgbClr val="FF0000"/>
              </a:solidFill>
              <a:latin typeface="微软雅黑" panose="020B0503020204020204" pitchFamily="34" charset="-122"/>
              <a:ea typeface="微软雅黑" panose="020B0503020204020204" pitchFamily="34" charset="-122"/>
            </a:endParaRPr>
          </a:p>
        </p:txBody>
      </p:sp>
      <p:pic>
        <p:nvPicPr>
          <p:cNvPr id="39940" name="Picture 2">
            <a:extLst>
              <a:ext uri="{FF2B5EF4-FFF2-40B4-BE49-F238E27FC236}">
                <a16:creationId xmlns:a16="http://schemas.microsoft.com/office/drawing/2014/main" xmlns="" id="{5A9E3A2F-44F3-4F1B-8BB9-7CEB89965EC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52813" y="2176463"/>
            <a:ext cx="5257800" cy="430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089664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8">
            <a:extLst>
              <a:ext uri="{FF2B5EF4-FFF2-40B4-BE49-F238E27FC236}">
                <a16:creationId xmlns:a16="http://schemas.microsoft.com/office/drawing/2014/main" xmlns="" id="{8D813F3E-6569-4F5D-8E6F-C95FEF00E081}"/>
              </a:ext>
            </a:extLst>
          </p:cNvPr>
          <p:cNvSpPr txBox="1">
            <a:spLocks noChangeArrowheads="1"/>
          </p:cNvSpPr>
          <p:nvPr/>
        </p:nvSpPr>
        <p:spPr bwMode="auto">
          <a:xfrm>
            <a:off x="966788" y="260350"/>
            <a:ext cx="503555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本学期填报注意事项</a:t>
            </a:r>
          </a:p>
        </p:txBody>
      </p:sp>
      <p:sp>
        <p:nvSpPr>
          <p:cNvPr id="40963" name="矩形 94">
            <a:extLst>
              <a:ext uri="{FF2B5EF4-FFF2-40B4-BE49-F238E27FC236}">
                <a16:creationId xmlns:a16="http://schemas.microsoft.com/office/drawing/2014/main" xmlns="" id="{944596CE-0AFE-4327-BB48-EE85C461C329}"/>
              </a:ext>
            </a:extLst>
          </p:cNvPr>
          <p:cNvSpPr>
            <a:spLocks noChangeArrowheads="1"/>
          </p:cNvSpPr>
          <p:nvPr/>
        </p:nvSpPr>
        <p:spPr bwMode="auto">
          <a:xfrm>
            <a:off x="1165225" y="1392238"/>
            <a:ext cx="964088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latin typeface="微软雅黑" panose="020B0503020204020204" pitchFamily="34" charset="-122"/>
                <a:ea typeface="微软雅黑" panose="020B0503020204020204" pitchFamily="34" charset="-122"/>
              </a:rPr>
              <a:t>4</a:t>
            </a:r>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军事训练</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原则上一个学生入学以后只能填写一回。如果之前学期已经填报过军事训练的学生就不能再进行填报。</a:t>
            </a:r>
            <a:endParaRPr lang="zh-CN" altLang="en-US" b="1" dirty="0"/>
          </a:p>
          <a:p>
            <a:pPr eaLnBrk="1" hangingPunct="1"/>
            <a:endParaRPr lang="zh-CN" altLang="en-US" b="1" dirty="0">
              <a:latin typeface="微软雅黑" panose="020B0503020204020204" pitchFamily="34" charset="-122"/>
              <a:ea typeface="微软雅黑" panose="020B0503020204020204" pitchFamily="34" charset="-122"/>
            </a:endParaRPr>
          </a:p>
        </p:txBody>
      </p:sp>
      <p:pic>
        <p:nvPicPr>
          <p:cNvPr id="40964" name="Picture 2">
            <a:extLst>
              <a:ext uri="{FF2B5EF4-FFF2-40B4-BE49-F238E27FC236}">
                <a16:creationId xmlns:a16="http://schemas.microsoft.com/office/drawing/2014/main" xmlns="" id="{876D634F-E6D2-44D0-A0F4-8B54219A857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2325" y="2509838"/>
            <a:ext cx="10687050" cy="278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517839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8">
            <a:extLst>
              <a:ext uri="{FF2B5EF4-FFF2-40B4-BE49-F238E27FC236}">
                <a16:creationId xmlns:a16="http://schemas.microsoft.com/office/drawing/2014/main" xmlns="" id="{F18DCEC5-D325-4534-B798-4873BA90799E}"/>
              </a:ext>
            </a:extLst>
          </p:cNvPr>
          <p:cNvSpPr txBox="1">
            <a:spLocks noChangeArrowheads="1"/>
          </p:cNvSpPr>
          <p:nvPr/>
        </p:nvSpPr>
        <p:spPr bwMode="auto">
          <a:xfrm>
            <a:off x="825500" y="217488"/>
            <a:ext cx="630078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注意事项</a:t>
            </a:r>
          </a:p>
        </p:txBody>
      </p:sp>
      <p:sp>
        <p:nvSpPr>
          <p:cNvPr id="41987" name="矩形 3">
            <a:extLst>
              <a:ext uri="{FF2B5EF4-FFF2-40B4-BE49-F238E27FC236}">
                <a16:creationId xmlns:a16="http://schemas.microsoft.com/office/drawing/2014/main" xmlns="" id="{72BB5A99-FF64-4E59-8D8B-7CC32F3D2D63}"/>
              </a:ext>
            </a:extLst>
          </p:cNvPr>
          <p:cNvSpPr>
            <a:spLocks noChangeArrowheads="1"/>
          </p:cNvSpPr>
          <p:nvPr/>
        </p:nvSpPr>
        <p:spPr bwMode="auto">
          <a:xfrm>
            <a:off x="717550" y="1266825"/>
            <a:ext cx="10634663"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en-US" altLang="zh-CN" sz="1900" b="1">
                <a:latin typeface="微软雅黑" panose="020B0503020204020204" pitchFamily="34" charset="-122"/>
                <a:ea typeface="微软雅黑" panose="020B0503020204020204" pitchFamily="34" charset="-122"/>
              </a:rPr>
              <a:t>5</a:t>
            </a:r>
            <a:r>
              <a:rPr lang="zh-CN" altLang="en-US" sz="1900" b="1">
                <a:latin typeface="微软雅黑" panose="020B0503020204020204" pitchFamily="34" charset="-122"/>
                <a:ea typeface="微软雅黑" panose="020B0503020204020204" pitchFamily="34" charset="-122"/>
              </a:rPr>
              <a:t>、确认阶段，学校尽量鼓励学生完成确认数据。</a:t>
            </a:r>
            <a:endParaRPr lang="en-US" altLang="zh-CN" sz="1900" b="1">
              <a:latin typeface="微软雅黑" panose="020B0503020204020204" pitchFamily="34" charset="-122"/>
              <a:ea typeface="微软雅黑" panose="020B0503020204020204" pitchFamily="34" charset="-122"/>
            </a:endParaRPr>
          </a:p>
          <a:p>
            <a:pPr algn="just" eaLnBrk="1" hangingPunct="1">
              <a:lnSpc>
                <a:spcPct val="150000"/>
              </a:lnSpc>
            </a:pPr>
            <a:r>
              <a:rPr lang="zh-CN" altLang="en-US" sz="1900">
                <a:latin typeface="微软雅黑" panose="020B0503020204020204" pitchFamily="34" charset="-122"/>
                <a:ea typeface="微软雅黑" panose="020B0503020204020204" pitchFamily="34" charset="-122"/>
              </a:rPr>
              <a:t>学校检查方法：首页右下方报表中查看待学生确认数。详细数据可以点击进入查看。</a:t>
            </a:r>
            <a:endParaRPr lang="en-US" altLang="zh-CN" sz="1900">
              <a:latin typeface="微软雅黑" panose="020B0503020204020204" pitchFamily="34" charset="-122"/>
              <a:ea typeface="微软雅黑" panose="020B0503020204020204" pitchFamily="34" charset="-122"/>
            </a:endParaRPr>
          </a:p>
          <a:p>
            <a:pPr algn="just" eaLnBrk="1" hangingPunct="1">
              <a:lnSpc>
                <a:spcPct val="150000"/>
              </a:lnSpc>
            </a:pPr>
            <a:endParaRPr lang="en-US" altLang="zh-CN" sz="1900" b="1">
              <a:latin typeface="微软雅黑" panose="020B0503020204020204" pitchFamily="34" charset="-122"/>
              <a:ea typeface="微软雅黑" panose="020B0503020204020204" pitchFamily="34" charset="-122"/>
            </a:endParaRPr>
          </a:p>
          <a:p>
            <a:pPr algn="just" eaLnBrk="1" hangingPunct="1">
              <a:lnSpc>
                <a:spcPct val="150000"/>
              </a:lnSpc>
            </a:pPr>
            <a:endParaRPr lang="en-US" altLang="zh-CN" sz="1900">
              <a:latin typeface="微软雅黑" panose="020B0503020204020204" pitchFamily="34" charset="-122"/>
              <a:ea typeface="微软雅黑" panose="020B0503020204020204" pitchFamily="34" charset="-122"/>
            </a:endParaRPr>
          </a:p>
          <a:p>
            <a:pPr algn="just" eaLnBrk="1" hangingPunct="1">
              <a:lnSpc>
                <a:spcPct val="150000"/>
              </a:lnSpc>
            </a:pPr>
            <a:endParaRPr lang="zh-CN" altLang="zh-CN" sz="1900">
              <a:latin typeface="微软雅黑" panose="020B0503020204020204" pitchFamily="34" charset="-122"/>
              <a:ea typeface="微软雅黑" panose="020B0503020204020204" pitchFamily="34" charset="-122"/>
            </a:endParaRPr>
          </a:p>
        </p:txBody>
      </p:sp>
      <p:pic>
        <p:nvPicPr>
          <p:cNvPr id="41988" name="Picture 2">
            <a:extLst>
              <a:ext uri="{FF2B5EF4-FFF2-40B4-BE49-F238E27FC236}">
                <a16:creationId xmlns:a16="http://schemas.microsoft.com/office/drawing/2014/main" xmlns="" id="{391417B6-FE57-41F5-A50C-4159F770AD5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9588" y="2190750"/>
            <a:ext cx="11171237" cy="247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423075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8">
            <a:extLst>
              <a:ext uri="{FF2B5EF4-FFF2-40B4-BE49-F238E27FC236}">
                <a16:creationId xmlns:a16="http://schemas.microsoft.com/office/drawing/2014/main" xmlns="" id="{7B5A056C-F19D-401E-AD28-8F8F133A387A}"/>
              </a:ext>
            </a:extLst>
          </p:cNvPr>
          <p:cNvSpPr txBox="1">
            <a:spLocks noChangeArrowheads="1"/>
          </p:cNvSpPr>
          <p:nvPr/>
        </p:nvSpPr>
        <p:spPr bwMode="auto">
          <a:xfrm>
            <a:off x="825500" y="217488"/>
            <a:ext cx="630078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注意事项</a:t>
            </a:r>
          </a:p>
        </p:txBody>
      </p:sp>
      <p:sp>
        <p:nvSpPr>
          <p:cNvPr id="43011" name="矩形 3">
            <a:extLst>
              <a:ext uri="{FF2B5EF4-FFF2-40B4-BE49-F238E27FC236}">
                <a16:creationId xmlns:a16="http://schemas.microsoft.com/office/drawing/2014/main" xmlns="" id="{EDAB7E7D-A31C-41D0-A27B-AB982161D098}"/>
              </a:ext>
            </a:extLst>
          </p:cNvPr>
          <p:cNvSpPr>
            <a:spLocks noChangeArrowheads="1"/>
          </p:cNvSpPr>
          <p:nvPr/>
        </p:nvSpPr>
        <p:spPr bwMode="auto">
          <a:xfrm>
            <a:off x="717550" y="1266825"/>
            <a:ext cx="10634663" cy="316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en-US" altLang="zh-CN" sz="1900" b="1">
                <a:latin typeface="微软雅黑" panose="020B0503020204020204" pitchFamily="34" charset="-122"/>
                <a:ea typeface="微软雅黑" panose="020B0503020204020204" pitchFamily="34" charset="-122"/>
              </a:rPr>
              <a:t>6</a:t>
            </a:r>
            <a:r>
              <a:rPr lang="zh-CN" altLang="en-US" sz="1900" b="1">
                <a:latin typeface="微软雅黑" panose="020B0503020204020204" pitchFamily="34" charset="-122"/>
                <a:ea typeface="微软雅黑" panose="020B0503020204020204" pitchFamily="34" charset="-122"/>
              </a:rPr>
              <a:t>、学生确认不通过的问题请及时处理，确认期后仍未处理完毕将升级为由主管单位进行受理的问题数据。</a:t>
            </a:r>
            <a:endParaRPr lang="en-US" altLang="zh-CN" sz="1900" b="1">
              <a:latin typeface="微软雅黑" panose="020B0503020204020204" pitchFamily="34" charset="-122"/>
              <a:ea typeface="微软雅黑" panose="020B0503020204020204" pitchFamily="34" charset="-122"/>
            </a:endParaRPr>
          </a:p>
          <a:p>
            <a:pPr algn="just" eaLnBrk="1" hangingPunct="1">
              <a:lnSpc>
                <a:spcPct val="150000"/>
              </a:lnSpc>
            </a:pPr>
            <a:r>
              <a:rPr lang="zh-CN" altLang="en-US" sz="1900">
                <a:latin typeface="微软雅黑" panose="020B0503020204020204" pitchFamily="34" charset="-122"/>
                <a:ea typeface="微软雅黑" panose="020B0503020204020204" pitchFamily="34" charset="-122"/>
              </a:rPr>
              <a:t>学校检查方法：录入员帐号进入，点击</a:t>
            </a:r>
            <a:r>
              <a:rPr lang="en-US" altLang="zh-CN" sz="1900">
                <a:latin typeface="微软雅黑" panose="020B0503020204020204" pitchFamily="34" charset="-122"/>
                <a:ea typeface="微软雅黑" panose="020B0503020204020204" pitchFamily="34" charset="-122"/>
              </a:rPr>
              <a:t>【</a:t>
            </a:r>
            <a:r>
              <a:rPr lang="zh-CN" altLang="en-US" sz="1900">
                <a:latin typeface="微软雅黑" panose="020B0503020204020204" pitchFamily="34" charset="-122"/>
                <a:ea typeface="微软雅黑" panose="020B0503020204020204" pitchFamily="34" charset="-122"/>
              </a:rPr>
              <a:t>确认未通过数据修改</a:t>
            </a:r>
            <a:r>
              <a:rPr lang="en-US" altLang="zh-CN" sz="1900">
                <a:latin typeface="微软雅黑" panose="020B0503020204020204" pitchFamily="34" charset="-122"/>
                <a:ea typeface="微软雅黑" panose="020B0503020204020204" pitchFamily="34" charset="-122"/>
              </a:rPr>
              <a:t>】</a:t>
            </a:r>
            <a:r>
              <a:rPr lang="zh-CN" altLang="en-US" sz="1900">
                <a:latin typeface="微软雅黑" panose="020B0503020204020204" pitchFamily="34" charset="-122"/>
                <a:ea typeface="微软雅黑" panose="020B0503020204020204" pitchFamily="34" charset="-122"/>
              </a:rPr>
              <a:t>进行查询，处理。</a:t>
            </a:r>
            <a:endParaRPr lang="en-US" altLang="zh-CN" sz="1900">
              <a:latin typeface="微软雅黑" panose="020B0503020204020204" pitchFamily="34" charset="-122"/>
              <a:ea typeface="微软雅黑" panose="020B0503020204020204" pitchFamily="34" charset="-122"/>
            </a:endParaRPr>
          </a:p>
          <a:p>
            <a:pPr algn="just" eaLnBrk="1" hangingPunct="1">
              <a:lnSpc>
                <a:spcPct val="150000"/>
              </a:lnSpc>
            </a:pPr>
            <a:r>
              <a:rPr lang="zh-CN" altLang="en-US" sz="1900">
                <a:latin typeface="微软雅黑" panose="020B0503020204020204" pitchFamily="34" charset="-122"/>
                <a:ea typeface="微软雅黑" panose="020B0503020204020204" pitchFamily="34" charset="-122"/>
              </a:rPr>
              <a:t>注意：</a:t>
            </a:r>
            <a:r>
              <a:rPr lang="zh-CN" altLang="en-US" sz="1900" b="1">
                <a:solidFill>
                  <a:srgbClr val="FF0000"/>
                </a:solidFill>
                <a:latin typeface="微软雅黑" panose="020B0503020204020204" pitchFamily="34" charset="-122"/>
                <a:ea typeface="微软雅黑" panose="020B0503020204020204" pitchFamily="34" charset="-122"/>
              </a:rPr>
              <a:t>遵循谁录入谁负责原则，不同录入员的该界面显示的数据是不一样的。</a:t>
            </a:r>
            <a:endParaRPr lang="en-US" altLang="zh-CN" sz="1900" b="1">
              <a:solidFill>
                <a:srgbClr val="FF0000"/>
              </a:solidFill>
              <a:latin typeface="微软雅黑" panose="020B0503020204020204" pitchFamily="34" charset="-122"/>
              <a:ea typeface="微软雅黑" panose="020B0503020204020204" pitchFamily="34" charset="-122"/>
            </a:endParaRPr>
          </a:p>
          <a:p>
            <a:pPr algn="just" eaLnBrk="1" hangingPunct="1">
              <a:lnSpc>
                <a:spcPct val="150000"/>
              </a:lnSpc>
            </a:pPr>
            <a:endParaRPr lang="en-US" altLang="zh-CN" sz="1900" b="1">
              <a:latin typeface="微软雅黑" panose="020B0503020204020204" pitchFamily="34" charset="-122"/>
              <a:ea typeface="微软雅黑" panose="020B0503020204020204" pitchFamily="34" charset="-122"/>
            </a:endParaRPr>
          </a:p>
          <a:p>
            <a:pPr algn="just" eaLnBrk="1" hangingPunct="1">
              <a:lnSpc>
                <a:spcPct val="150000"/>
              </a:lnSpc>
            </a:pPr>
            <a:endParaRPr lang="en-US" altLang="zh-CN" sz="1900">
              <a:latin typeface="微软雅黑" panose="020B0503020204020204" pitchFamily="34" charset="-122"/>
              <a:ea typeface="微软雅黑" panose="020B0503020204020204" pitchFamily="34" charset="-122"/>
            </a:endParaRPr>
          </a:p>
          <a:p>
            <a:pPr algn="just" eaLnBrk="1" hangingPunct="1">
              <a:lnSpc>
                <a:spcPct val="150000"/>
              </a:lnSpc>
            </a:pPr>
            <a:endParaRPr lang="zh-CN" altLang="zh-CN" sz="1900">
              <a:latin typeface="微软雅黑" panose="020B0503020204020204" pitchFamily="34" charset="-122"/>
              <a:ea typeface="微软雅黑" panose="020B0503020204020204" pitchFamily="34" charset="-122"/>
            </a:endParaRPr>
          </a:p>
        </p:txBody>
      </p:sp>
      <p:pic>
        <p:nvPicPr>
          <p:cNvPr id="43012" name="Picture 2">
            <a:extLst>
              <a:ext uri="{FF2B5EF4-FFF2-40B4-BE49-F238E27FC236}">
                <a16:creationId xmlns:a16="http://schemas.microsoft.com/office/drawing/2014/main" xmlns="" id="{E79F039E-A761-41FF-9B94-6097A34913C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300" y="3259138"/>
            <a:ext cx="13611225" cy="300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377133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8">
            <a:extLst>
              <a:ext uri="{FF2B5EF4-FFF2-40B4-BE49-F238E27FC236}">
                <a16:creationId xmlns:a16="http://schemas.microsoft.com/office/drawing/2014/main" xmlns="" id="{47676C64-5B4D-4E69-8055-DB1F8DAC2A98}"/>
              </a:ext>
            </a:extLst>
          </p:cNvPr>
          <p:cNvSpPr txBox="1">
            <a:spLocks noChangeArrowheads="1"/>
          </p:cNvSpPr>
          <p:nvPr/>
        </p:nvSpPr>
        <p:spPr bwMode="auto">
          <a:xfrm>
            <a:off x="825500" y="217488"/>
            <a:ext cx="630078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注意事项</a:t>
            </a:r>
          </a:p>
        </p:txBody>
      </p:sp>
      <p:sp>
        <p:nvSpPr>
          <p:cNvPr id="44035" name="矩形 3">
            <a:extLst>
              <a:ext uri="{FF2B5EF4-FFF2-40B4-BE49-F238E27FC236}">
                <a16:creationId xmlns:a16="http://schemas.microsoft.com/office/drawing/2014/main" xmlns="" id="{14CF4500-1328-496A-9F31-5F2AAB5AC1E8}"/>
              </a:ext>
            </a:extLst>
          </p:cNvPr>
          <p:cNvSpPr>
            <a:spLocks noChangeArrowheads="1"/>
          </p:cNvSpPr>
          <p:nvPr/>
        </p:nvSpPr>
        <p:spPr bwMode="auto">
          <a:xfrm>
            <a:off x="717550" y="1266825"/>
            <a:ext cx="10634663" cy="272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en-US" altLang="zh-CN" sz="1900" b="1">
                <a:latin typeface="微软雅黑" panose="020B0503020204020204" pitchFamily="34" charset="-122"/>
                <a:ea typeface="微软雅黑" panose="020B0503020204020204" pitchFamily="34" charset="-122"/>
              </a:rPr>
              <a:t>7</a:t>
            </a:r>
            <a:r>
              <a:rPr lang="zh-CN" altLang="en-US" sz="1900" b="1">
                <a:latin typeface="微软雅黑" panose="020B0503020204020204" pitchFamily="34" charset="-122"/>
                <a:ea typeface="微软雅黑" panose="020B0503020204020204" pitchFamily="34" charset="-122"/>
              </a:rPr>
              <a:t>、公示阶段，学生申诉按钮功能的区分。</a:t>
            </a:r>
            <a:endParaRPr lang="en-US" altLang="zh-CN" sz="1900" b="1">
              <a:latin typeface="微软雅黑" panose="020B0503020204020204" pitchFamily="34" charset="-122"/>
              <a:ea typeface="微软雅黑" panose="020B0503020204020204" pitchFamily="34" charset="-122"/>
            </a:endParaRPr>
          </a:p>
          <a:p>
            <a:pPr algn="just" eaLnBrk="1" hangingPunct="1">
              <a:lnSpc>
                <a:spcPct val="150000"/>
              </a:lnSpc>
            </a:pPr>
            <a:r>
              <a:rPr lang="en-US" altLang="zh-CN" sz="1900">
                <a:latin typeface="微软雅黑" panose="020B0503020204020204" pitchFamily="34" charset="-122"/>
                <a:ea typeface="微软雅黑" panose="020B0503020204020204" pitchFamily="34" charset="-122"/>
              </a:rPr>
              <a:t>1</a:t>
            </a:r>
            <a:r>
              <a:rPr lang="zh-CN" altLang="en-US" sz="1900">
                <a:latin typeface="微软雅黑" panose="020B0503020204020204" pitchFamily="34" charset="-122"/>
                <a:ea typeface="微软雅黑" panose="020B0503020204020204" pitchFamily="34" charset="-122"/>
              </a:rPr>
              <a:t>）</a:t>
            </a:r>
            <a:r>
              <a:rPr lang="en-US" altLang="zh-CN" sz="1900">
                <a:latin typeface="微软雅黑" panose="020B0503020204020204" pitchFamily="34" charset="-122"/>
                <a:ea typeface="微软雅黑" panose="020B0503020204020204" pitchFamily="34" charset="-122"/>
              </a:rPr>
              <a:t>【</a:t>
            </a:r>
            <a:r>
              <a:rPr lang="zh-CN" altLang="en-US" sz="1900">
                <a:latin typeface="微软雅黑" panose="020B0503020204020204" pitchFamily="34" charset="-122"/>
                <a:ea typeface="微软雅黑" panose="020B0503020204020204" pitchFamily="34" charset="-122"/>
              </a:rPr>
              <a:t>漏填数据申诉</a:t>
            </a:r>
            <a:r>
              <a:rPr lang="en-US" altLang="zh-CN" sz="1900">
                <a:latin typeface="微软雅黑" panose="020B0503020204020204" pitchFamily="34" charset="-122"/>
                <a:ea typeface="微软雅黑" panose="020B0503020204020204" pitchFamily="34" charset="-122"/>
              </a:rPr>
              <a:t>】</a:t>
            </a:r>
            <a:r>
              <a:rPr lang="zh-CN" altLang="en-US" sz="1900">
                <a:latin typeface="微软雅黑" panose="020B0503020204020204" pitchFamily="34" charset="-122"/>
                <a:ea typeface="微软雅黑" panose="020B0503020204020204" pitchFamily="34" charset="-122"/>
              </a:rPr>
              <a:t>按钮，用于数据漏填，需要补填。</a:t>
            </a:r>
            <a:endParaRPr lang="en-US" altLang="zh-CN" sz="1900">
              <a:latin typeface="微软雅黑" panose="020B0503020204020204" pitchFamily="34" charset="-122"/>
              <a:ea typeface="微软雅黑" panose="020B0503020204020204" pitchFamily="34" charset="-122"/>
            </a:endParaRPr>
          </a:p>
          <a:p>
            <a:pPr algn="just" eaLnBrk="1" hangingPunct="1">
              <a:lnSpc>
                <a:spcPct val="150000"/>
              </a:lnSpc>
            </a:pPr>
            <a:r>
              <a:rPr lang="zh-CN" altLang="en-US" sz="1900">
                <a:latin typeface="微软雅黑" panose="020B0503020204020204" pitchFamily="34" charset="-122"/>
                <a:ea typeface="微软雅黑" panose="020B0503020204020204" pitchFamily="34" charset="-122"/>
              </a:rPr>
              <a:t>注：</a:t>
            </a:r>
            <a:r>
              <a:rPr lang="en-US" altLang="zh-CN" sz="1900">
                <a:latin typeface="微软雅黑" panose="020B0503020204020204" pitchFamily="34" charset="-122"/>
                <a:ea typeface="微软雅黑" panose="020B0503020204020204" pitchFamily="34" charset="-122"/>
              </a:rPr>
              <a:t> 【</a:t>
            </a:r>
            <a:r>
              <a:rPr lang="zh-CN" altLang="en-US" sz="1900">
                <a:latin typeface="微软雅黑" panose="020B0503020204020204" pitchFamily="34" charset="-122"/>
                <a:ea typeface="微软雅黑" panose="020B0503020204020204" pitchFamily="34" charset="-122"/>
              </a:rPr>
              <a:t>漏填数据申诉</a:t>
            </a:r>
            <a:r>
              <a:rPr lang="en-US" altLang="zh-CN" sz="1900">
                <a:latin typeface="微软雅黑" panose="020B0503020204020204" pitchFamily="34" charset="-122"/>
                <a:ea typeface="微软雅黑" panose="020B0503020204020204" pitchFamily="34" charset="-122"/>
              </a:rPr>
              <a:t>】</a:t>
            </a:r>
            <a:r>
              <a:rPr lang="zh-CN" altLang="en-US" sz="1900">
                <a:latin typeface="微软雅黑" panose="020B0503020204020204" pitchFamily="34" charset="-122"/>
                <a:ea typeface="微软雅黑" panose="020B0503020204020204" pitchFamily="34" charset="-122"/>
              </a:rPr>
              <a:t>按钮只有学生本人才有此功能。其他申诉者没有此功能。</a:t>
            </a:r>
            <a:endParaRPr lang="en-US" altLang="zh-CN" sz="1900">
              <a:latin typeface="微软雅黑" panose="020B0503020204020204" pitchFamily="34" charset="-122"/>
              <a:ea typeface="微软雅黑" panose="020B0503020204020204" pitchFamily="34" charset="-122"/>
            </a:endParaRPr>
          </a:p>
          <a:p>
            <a:pPr algn="just" eaLnBrk="1" hangingPunct="1">
              <a:lnSpc>
                <a:spcPct val="150000"/>
              </a:lnSpc>
            </a:pPr>
            <a:r>
              <a:rPr lang="en-US" altLang="zh-CN" sz="1900">
                <a:latin typeface="微软雅黑" panose="020B0503020204020204" pitchFamily="34" charset="-122"/>
                <a:ea typeface="微软雅黑" panose="020B0503020204020204" pitchFamily="34" charset="-122"/>
              </a:rPr>
              <a:t>         </a:t>
            </a:r>
            <a:r>
              <a:rPr lang="zh-CN" altLang="en-US" sz="1900" b="1">
                <a:solidFill>
                  <a:srgbClr val="FF0000"/>
                </a:solidFill>
                <a:latin typeface="微软雅黑" panose="020B0503020204020204" pitchFamily="34" charset="-122"/>
                <a:ea typeface="微软雅黑" panose="020B0503020204020204" pitchFamily="34" charset="-122"/>
              </a:rPr>
              <a:t>只有通过点击</a:t>
            </a:r>
            <a:r>
              <a:rPr lang="en-US" altLang="zh-CN" sz="1900" b="1">
                <a:solidFill>
                  <a:srgbClr val="FF0000"/>
                </a:solidFill>
                <a:latin typeface="微软雅黑" panose="020B0503020204020204" pitchFamily="34" charset="-122"/>
                <a:ea typeface="微软雅黑" panose="020B0503020204020204" pitchFamily="34" charset="-122"/>
              </a:rPr>
              <a:t>【</a:t>
            </a:r>
            <a:r>
              <a:rPr lang="zh-CN" altLang="en-US" sz="1900" b="1">
                <a:solidFill>
                  <a:srgbClr val="FF0000"/>
                </a:solidFill>
                <a:latin typeface="微软雅黑" panose="020B0503020204020204" pitchFamily="34" charset="-122"/>
                <a:ea typeface="微软雅黑" panose="020B0503020204020204" pitchFamily="34" charset="-122"/>
              </a:rPr>
              <a:t>漏填数据申诉</a:t>
            </a:r>
            <a:r>
              <a:rPr lang="en-US" altLang="zh-CN" sz="1900" b="1">
                <a:solidFill>
                  <a:srgbClr val="FF0000"/>
                </a:solidFill>
                <a:latin typeface="微软雅黑" panose="020B0503020204020204" pitchFamily="34" charset="-122"/>
                <a:ea typeface="微软雅黑" panose="020B0503020204020204" pitchFamily="34" charset="-122"/>
              </a:rPr>
              <a:t>】</a:t>
            </a:r>
            <a:r>
              <a:rPr lang="zh-CN" altLang="en-US" sz="1900" b="1">
                <a:solidFill>
                  <a:srgbClr val="FF0000"/>
                </a:solidFill>
                <a:latin typeface="微软雅黑" panose="020B0503020204020204" pitchFamily="34" charset="-122"/>
                <a:ea typeface="微软雅黑" panose="020B0503020204020204" pitchFamily="34" charset="-122"/>
              </a:rPr>
              <a:t>按钮才能申请补录数据。</a:t>
            </a:r>
            <a:r>
              <a:rPr lang="en-US" altLang="zh-CN" sz="1900" b="1">
                <a:solidFill>
                  <a:srgbClr val="FF0000"/>
                </a:solidFill>
                <a:latin typeface="微软雅黑" panose="020B0503020204020204" pitchFamily="34" charset="-122"/>
                <a:ea typeface="微软雅黑" panose="020B0503020204020204" pitchFamily="34" charset="-122"/>
              </a:rPr>
              <a:t>【</a:t>
            </a:r>
            <a:r>
              <a:rPr lang="zh-CN" altLang="en-US" sz="1900" b="1">
                <a:solidFill>
                  <a:srgbClr val="FF0000"/>
                </a:solidFill>
                <a:latin typeface="微软雅黑" panose="020B0503020204020204" pitchFamily="34" charset="-122"/>
                <a:ea typeface="微软雅黑" panose="020B0503020204020204" pitchFamily="34" charset="-122"/>
              </a:rPr>
              <a:t>我要申诉</a:t>
            </a:r>
            <a:r>
              <a:rPr lang="en-US" altLang="zh-CN" sz="1900" b="1">
                <a:solidFill>
                  <a:srgbClr val="FF0000"/>
                </a:solidFill>
                <a:latin typeface="微软雅黑" panose="020B0503020204020204" pitchFamily="34" charset="-122"/>
                <a:ea typeface="微软雅黑" panose="020B0503020204020204" pitchFamily="34" charset="-122"/>
              </a:rPr>
              <a:t>】</a:t>
            </a:r>
            <a:r>
              <a:rPr lang="zh-CN" altLang="en-US" sz="1900" b="1">
                <a:solidFill>
                  <a:srgbClr val="FF0000"/>
                </a:solidFill>
                <a:latin typeface="微软雅黑" panose="020B0503020204020204" pitchFamily="34" charset="-122"/>
                <a:ea typeface="微软雅黑" panose="020B0503020204020204" pitchFamily="34" charset="-122"/>
              </a:rPr>
              <a:t>没有该功能。</a:t>
            </a:r>
            <a:endParaRPr lang="en-US" altLang="zh-CN" sz="1900" b="1">
              <a:solidFill>
                <a:srgbClr val="FF0000"/>
              </a:solidFill>
              <a:latin typeface="微软雅黑" panose="020B0503020204020204" pitchFamily="34" charset="-122"/>
              <a:ea typeface="微软雅黑" panose="020B0503020204020204" pitchFamily="34" charset="-122"/>
            </a:endParaRPr>
          </a:p>
          <a:p>
            <a:pPr algn="just" eaLnBrk="1" hangingPunct="1">
              <a:lnSpc>
                <a:spcPct val="150000"/>
              </a:lnSpc>
            </a:pPr>
            <a:endParaRPr lang="en-US" altLang="zh-CN" sz="1900">
              <a:latin typeface="微软雅黑" panose="020B0503020204020204" pitchFamily="34" charset="-122"/>
              <a:ea typeface="微软雅黑" panose="020B0503020204020204" pitchFamily="34" charset="-122"/>
            </a:endParaRPr>
          </a:p>
          <a:p>
            <a:pPr algn="just" eaLnBrk="1" hangingPunct="1">
              <a:lnSpc>
                <a:spcPct val="150000"/>
              </a:lnSpc>
            </a:pPr>
            <a:endParaRPr lang="zh-CN" altLang="zh-CN" sz="1900">
              <a:latin typeface="微软雅黑" panose="020B0503020204020204" pitchFamily="34" charset="-122"/>
              <a:ea typeface="微软雅黑" panose="020B0503020204020204" pitchFamily="34" charset="-122"/>
            </a:endParaRPr>
          </a:p>
        </p:txBody>
      </p:sp>
      <p:pic>
        <p:nvPicPr>
          <p:cNvPr id="44036" name="Picture 2">
            <a:extLst>
              <a:ext uri="{FF2B5EF4-FFF2-40B4-BE49-F238E27FC236}">
                <a16:creationId xmlns:a16="http://schemas.microsoft.com/office/drawing/2014/main" xmlns="" id="{739FB80D-C92F-4465-AACD-4B5F4560E2F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7900" y="3403600"/>
            <a:ext cx="9209088" cy="215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169477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966308" y="260647"/>
            <a:ext cx="8291992" cy="584775"/>
          </a:xfrm>
          <a:prstGeom prst="rect">
            <a:avLst/>
          </a:prstGeom>
          <a:noFill/>
        </p:spPr>
        <p:txBody>
          <a:bodyPr wrap="square" rtlCol="0">
            <a:spAutoFit/>
          </a:bodyPr>
          <a:lstStyle/>
          <a:p>
            <a:r>
              <a:rPr lang="zh-CN" altLang="en-US" sz="3200" dirty="0">
                <a:solidFill>
                  <a:srgbClr val="5F5E5C"/>
                </a:solidFill>
                <a:latin typeface="华康俪金黑W8(P)" pitchFamily="34" charset="-122"/>
                <a:ea typeface="华康俪金黑W8(P)" pitchFamily="34" charset="-122"/>
              </a:rPr>
              <a:t>填报阶段：班主任录入信息</a:t>
            </a:r>
          </a:p>
        </p:txBody>
      </p:sp>
      <p:sp>
        <p:nvSpPr>
          <p:cNvPr id="3" name="矩形 2"/>
          <p:cNvSpPr/>
          <p:nvPr/>
        </p:nvSpPr>
        <p:spPr>
          <a:xfrm>
            <a:off x="430694" y="1168995"/>
            <a:ext cx="2792568" cy="546908"/>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品德发展与公民素养</a:t>
            </a:r>
          </a:p>
        </p:txBody>
      </p:sp>
      <p:sp>
        <p:nvSpPr>
          <p:cNvPr id="4" name="矩形 3"/>
          <p:cNvSpPr/>
          <p:nvPr/>
        </p:nvSpPr>
        <p:spPr>
          <a:xfrm>
            <a:off x="430694" y="1984198"/>
            <a:ext cx="2792568" cy="5521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日常行为规范</a:t>
            </a:r>
          </a:p>
        </p:txBody>
      </p:sp>
      <p:sp>
        <p:nvSpPr>
          <p:cNvPr id="5" name="矩形 4"/>
          <p:cNvSpPr/>
          <p:nvPr/>
        </p:nvSpPr>
        <p:spPr>
          <a:xfrm>
            <a:off x="430694" y="3214747"/>
            <a:ext cx="10135999" cy="2677656"/>
          </a:xfrm>
          <a:prstGeom prst="rect">
            <a:avLst/>
          </a:prstGeom>
        </p:spPr>
        <p:txBody>
          <a:bodyPr wrap="square">
            <a:spAutoFit/>
          </a:bodyPr>
          <a:lstStyle/>
          <a:p>
            <a:r>
              <a:rPr lang="zh-CN" altLang="en-US" sz="2800" dirty="0">
                <a:solidFill>
                  <a:schemeClr val="accent1">
                    <a:lumMod val="50000"/>
                  </a:schemeClr>
                </a:solidFill>
                <a:latin typeface="微软雅黑" panose="020B0503020204020204" pitchFamily="34" charset="-122"/>
                <a:ea typeface="微软雅黑" panose="020B0503020204020204" pitchFamily="34" charset="-122"/>
              </a:rPr>
              <a:t>班主任负责录入所负责班级学生在上学期的日常行为规范信息，每个学期最多允许填报一条数据。</a:t>
            </a:r>
            <a:endParaRPr lang="en-US" altLang="zh-CN" sz="2800" dirty="0">
              <a:solidFill>
                <a:schemeClr val="accent1">
                  <a:lumMod val="50000"/>
                </a:schemeClr>
              </a:solidFill>
              <a:latin typeface="微软雅黑" panose="020B0503020204020204" pitchFamily="34" charset="-122"/>
              <a:ea typeface="微软雅黑" panose="020B0503020204020204" pitchFamily="34" charset="-122"/>
            </a:endParaRPr>
          </a:p>
          <a:p>
            <a:r>
              <a:rPr lang="zh-CN" altLang="en-US" sz="2800" dirty="0">
                <a:solidFill>
                  <a:srgbClr val="FF0000"/>
                </a:solidFill>
                <a:latin typeface="微软雅黑" panose="020B0503020204020204" pitchFamily="34" charset="-122"/>
                <a:ea typeface="微软雅黑" panose="020B0503020204020204" pitchFamily="34" charset="-122"/>
              </a:rPr>
              <a:t>毕业季学生填写最终日常行为规范。</a:t>
            </a:r>
            <a:endParaRPr lang="en-US" altLang="zh-CN" sz="2800" dirty="0">
              <a:solidFill>
                <a:srgbClr val="FF0000"/>
              </a:solidFill>
              <a:latin typeface="微软雅黑" panose="020B0503020204020204" pitchFamily="34" charset="-122"/>
              <a:ea typeface="微软雅黑" panose="020B0503020204020204" pitchFamily="34" charset="-122"/>
            </a:endParaRPr>
          </a:p>
          <a:p>
            <a:endParaRPr lang="en-US" altLang="zh-CN" sz="2800" dirty="0">
              <a:solidFill>
                <a:schemeClr val="accent1">
                  <a:lumMod val="50000"/>
                </a:schemeClr>
              </a:solidFill>
              <a:latin typeface="微软雅黑" panose="020B0503020204020204" pitchFamily="34" charset="-122"/>
              <a:ea typeface="微软雅黑" panose="020B0503020204020204" pitchFamily="34" charset="-122"/>
            </a:endParaRPr>
          </a:p>
          <a:p>
            <a:endParaRPr lang="en-US" altLang="zh-CN" sz="2800" dirty="0">
              <a:solidFill>
                <a:schemeClr val="accent1">
                  <a:lumMod val="50000"/>
                </a:schemeClr>
              </a:solidFill>
              <a:latin typeface="微软雅黑" panose="020B0503020204020204" pitchFamily="34" charset="-122"/>
              <a:ea typeface="微软雅黑" panose="020B0503020204020204" pitchFamily="34" charset="-122"/>
            </a:endParaRPr>
          </a:p>
          <a:p>
            <a:endParaRPr lang="zh-CN" altLang="en-US" sz="2800" dirty="0">
              <a:solidFill>
                <a:schemeClr val="accent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3457745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8">
            <a:extLst>
              <a:ext uri="{FF2B5EF4-FFF2-40B4-BE49-F238E27FC236}">
                <a16:creationId xmlns:a16="http://schemas.microsoft.com/office/drawing/2014/main" xmlns="" id="{7D959A4C-1213-47E1-890C-4407D6C89329}"/>
              </a:ext>
            </a:extLst>
          </p:cNvPr>
          <p:cNvSpPr txBox="1">
            <a:spLocks noChangeArrowheads="1"/>
          </p:cNvSpPr>
          <p:nvPr/>
        </p:nvSpPr>
        <p:spPr bwMode="auto">
          <a:xfrm>
            <a:off x="825500" y="217488"/>
            <a:ext cx="630078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注意事项</a:t>
            </a:r>
          </a:p>
        </p:txBody>
      </p:sp>
      <p:sp>
        <p:nvSpPr>
          <p:cNvPr id="45059" name="矩形 3">
            <a:extLst>
              <a:ext uri="{FF2B5EF4-FFF2-40B4-BE49-F238E27FC236}">
                <a16:creationId xmlns:a16="http://schemas.microsoft.com/office/drawing/2014/main" xmlns="" id="{39FA0D45-FB2F-4690-A38D-B9009239CFDF}"/>
              </a:ext>
            </a:extLst>
          </p:cNvPr>
          <p:cNvSpPr>
            <a:spLocks noChangeArrowheads="1"/>
          </p:cNvSpPr>
          <p:nvPr/>
        </p:nvSpPr>
        <p:spPr bwMode="auto">
          <a:xfrm>
            <a:off x="717550" y="1266825"/>
            <a:ext cx="10634663" cy="316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en-US" altLang="zh-CN" sz="1900" b="1">
                <a:latin typeface="微软雅黑" panose="020B0503020204020204" pitchFamily="34" charset="-122"/>
                <a:ea typeface="微软雅黑" panose="020B0503020204020204" pitchFamily="34" charset="-122"/>
              </a:rPr>
              <a:t>7</a:t>
            </a:r>
            <a:r>
              <a:rPr lang="zh-CN" altLang="en-US" sz="1900" b="1">
                <a:latin typeface="微软雅黑" panose="020B0503020204020204" pitchFamily="34" charset="-122"/>
                <a:ea typeface="微软雅黑" panose="020B0503020204020204" pitchFamily="34" charset="-122"/>
              </a:rPr>
              <a:t>、公示阶段，学生申诉按钮功能的区分。</a:t>
            </a:r>
            <a:endParaRPr lang="en-US" altLang="zh-CN" sz="1900" b="1">
              <a:latin typeface="微软雅黑" panose="020B0503020204020204" pitchFamily="34" charset="-122"/>
              <a:ea typeface="微软雅黑" panose="020B0503020204020204" pitchFamily="34" charset="-122"/>
            </a:endParaRPr>
          </a:p>
          <a:p>
            <a:pPr algn="just" eaLnBrk="1" hangingPunct="1">
              <a:lnSpc>
                <a:spcPct val="150000"/>
              </a:lnSpc>
            </a:pPr>
            <a:r>
              <a:rPr lang="en-US" altLang="zh-CN" sz="1900">
                <a:latin typeface="微软雅黑" panose="020B0503020204020204" pitchFamily="34" charset="-122"/>
                <a:ea typeface="微软雅黑" panose="020B0503020204020204" pitchFamily="34" charset="-122"/>
              </a:rPr>
              <a:t>2</a:t>
            </a:r>
            <a:r>
              <a:rPr lang="zh-CN" altLang="en-US" sz="1900">
                <a:latin typeface="微软雅黑" panose="020B0503020204020204" pitchFamily="34" charset="-122"/>
                <a:ea typeface="微软雅黑" panose="020B0503020204020204" pitchFamily="34" charset="-122"/>
              </a:rPr>
              <a:t>）点击</a:t>
            </a:r>
            <a:r>
              <a:rPr lang="en-US" altLang="zh-CN" sz="1900">
                <a:latin typeface="微软雅黑" panose="020B0503020204020204" pitchFamily="34" charset="-122"/>
                <a:ea typeface="微软雅黑" panose="020B0503020204020204" pitchFamily="34" charset="-122"/>
              </a:rPr>
              <a:t>【</a:t>
            </a:r>
            <a:r>
              <a:rPr lang="zh-CN" altLang="en-US" sz="1900">
                <a:latin typeface="微软雅黑" panose="020B0503020204020204" pitchFamily="34" charset="-122"/>
                <a:ea typeface="微软雅黑" panose="020B0503020204020204" pitchFamily="34" charset="-122"/>
              </a:rPr>
              <a:t>我要申诉</a:t>
            </a:r>
            <a:r>
              <a:rPr lang="en-US" altLang="zh-CN" sz="1900">
                <a:latin typeface="微软雅黑" panose="020B0503020204020204" pitchFamily="34" charset="-122"/>
                <a:ea typeface="微软雅黑" panose="020B0503020204020204" pitchFamily="34" charset="-122"/>
              </a:rPr>
              <a:t>】</a:t>
            </a:r>
            <a:r>
              <a:rPr lang="zh-CN" altLang="en-US" sz="1900">
                <a:latin typeface="微软雅黑" panose="020B0503020204020204" pitchFamily="34" charset="-122"/>
                <a:ea typeface="微软雅黑" panose="020B0503020204020204" pitchFamily="34" charset="-122"/>
              </a:rPr>
              <a:t>后供选择的</a:t>
            </a:r>
            <a:r>
              <a:rPr lang="en-US" altLang="zh-CN" sz="1900">
                <a:latin typeface="微软雅黑" panose="020B0503020204020204" pitchFamily="34" charset="-122"/>
                <a:ea typeface="微软雅黑" panose="020B0503020204020204" pitchFamily="34" charset="-122"/>
              </a:rPr>
              <a:t>【</a:t>
            </a:r>
            <a:r>
              <a:rPr lang="zh-CN" altLang="en-US" sz="1900">
                <a:latin typeface="微软雅黑" panose="020B0503020204020204" pitchFamily="34" charset="-122"/>
                <a:ea typeface="微软雅黑" panose="020B0503020204020204" pitchFamily="34" charset="-122"/>
              </a:rPr>
              <a:t>问题类型</a:t>
            </a:r>
            <a:r>
              <a:rPr lang="en-US" altLang="zh-CN" sz="1900">
                <a:latin typeface="微软雅黑" panose="020B0503020204020204" pitchFamily="34" charset="-122"/>
                <a:ea typeface="微软雅黑" panose="020B0503020204020204" pitchFamily="34" charset="-122"/>
              </a:rPr>
              <a:t>】</a:t>
            </a:r>
            <a:r>
              <a:rPr lang="zh-CN" altLang="en-US" sz="1900">
                <a:latin typeface="微软雅黑" panose="020B0503020204020204" pitchFamily="34" charset="-122"/>
                <a:ea typeface="微软雅黑" panose="020B0503020204020204" pitchFamily="34" charset="-122"/>
              </a:rPr>
              <a:t>有两种，</a:t>
            </a:r>
            <a:r>
              <a:rPr lang="zh-CN" altLang="en-US" sz="1900" b="1">
                <a:solidFill>
                  <a:srgbClr val="FF0000"/>
                </a:solidFill>
                <a:latin typeface="微软雅黑" panose="020B0503020204020204" pitchFamily="34" charset="-122"/>
                <a:ea typeface="微软雅黑" panose="020B0503020204020204" pitchFamily="34" charset="-122"/>
              </a:rPr>
              <a:t>选择错误会导致申诉无法顺利完成。</a:t>
            </a:r>
            <a:endParaRPr lang="en-US" altLang="zh-CN" sz="1900" b="1">
              <a:solidFill>
                <a:srgbClr val="FF0000"/>
              </a:solidFill>
              <a:latin typeface="微软雅黑" panose="020B0503020204020204" pitchFamily="34" charset="-122"/>
              <a:ea typeface="微软雅黑" panose="020B0503020204020204" pitchFamily="34" charset="-122"/>
            </a:endParaRPr>
          </a:p>
          <a:p>
            <a:pPr algn="just" eaLnBrk="1" hangingPunct="1">
              <a:lnSpc>
                <a:spcPct val="150000"/>
              </a:lnSpc>
            </a:pPr>
            <a:r>
              <a:rPr lang="en-US" altLang="zh-CN" sz="1900">
                <a:latin typeface="微软雅黑" panose="020B0503020204020204" pitchFamily="34" charset="-122"/>
                <a:ea typeface="微软雅黑" panose="020B0503020204020204" pitchFamily="34" charset="-122"/>
              </a:rPr>
              <a:t>	【</a:t>
            </a:r>
            <a:r>
              <a:rPr lang="zh-CN" altLang="en-US" sz="1900">
                <a:latin typeface="微软雅黑" panose="020B0503020204020204" pitchFamily="34" charset="-122"/>
                <a:ea typeface="微软雅黑" panose="020B0503020204020204" pitchFamily="34" charset="-122"/>
              </a:rPr>
              <a:t>数据录入错误</a:t>
            </a:r>
            <a:r>
              <a:rPr lang="en-US" altLang="zh-CN" sz="1900">
                <a:latin typeface="微软雅黑" panose="020B0503020204020204" pitchFamily="34" charset="-122"/>
                <a:ea typeface="微软雅黑" panose="020B0503020204020204" pitchFamily="34" charset="-122"/>
              </a:rPr>
              <a:t>】</a:t>
            </a:r>
            <a:r>
              <a:rPr lang="zh-CN" altLang="en-US" sz="1900">
                <a:latin typeface="微软雅黑" panose="020B0503020204020204" pitchFamily="34" charset="-122"/>
                <a:ea typeface="微软雅黑" panose="020B0503020204020204" pitchFamily="34" charset="-122"/>
              </a:rPr>
              <a:t>是要求录入者修改数据。</a:t>
            </a:r>
            <a:endParaRPr lang="en-US" altLang="zh-CN" sz="1900">
              <a:latin typeface="微软雅黑" panose="020B0503020204020204" pitchFamily="34" charset="-122"/>
              <a:ea typeface="微软雅黑" panose="020B0503020204020204" pitchFamily="34" charset="-122"/>
            </a:endParaRPr>
          </a:p>
          <a:p>
            <a:pPr algn="just" eaLnBrk="1" hangingPunct="1">
              <a:lnSpc>
                <a:spcPct val="150000"/>
              </a:lnSpc>
            </a:pPr>
            <a:r>
              <a:rPr lang="en-US" altLang="zh-CN" sz="1900">
                <a:latin typeface="微软雅黑" panose="020B0503020204020204" pitchFamily="34" charset="-122"/>
                <a:ea typeface="微软雅黑" panose="020B0503020204020204" pitchFamily="34" charset="-122"/>
              </a:rPr>
              <a:t>	【</a:t>
            </a:r>
            <a:r>
              <a:rPr lang="zh-CN" altLang="en-US" sz="1900">
                <a:latin typeface="微软雅黑" panose="020B0503020204020204" pitchFamily="34" charset="-122"/>
                <a:ea typeface="微软雅黑" panose="020B0503020204020204" pitchFamily="34" charset="-122"/>
              </a:rPr>
              <a:t>多录入数据</a:t>
            </a:r>
            <a:r>
              <a:rPr lang="en-US" altLang="zh-CN" sz="1900">
                <a:latin typeface="微软雅黑" panose="020B0503020204020204" pitchFamily="34" charset="-122"/>
                <a:ea typeface="微软雅黑" panose="020B0503020204020204" pitchFamily="34" charset="-122"/>
              </a:rPr>
              <a:t>】</a:t>
            </a:r>
            <a:r>
              <a:rPr lang="zh-CN" altLang="en-US" sz="1900">
                <a:latin typeface="微软雅黑" panose="020B0503020204020204" pitchFamily="34" charset="-122"/>
                <a:ea typeface="微软雅黑" panose="020B0503020204020204" pitchFamily="34" charset="-122"/>
              </a:rPr>
              <a:t>是要求录入者删除数据。</a:t>
            </a:r>
            <a:endParaRPr lang="en-US" altLang="zh-CN" sz="1900">
              <a:latin typeface="微软雅黑" panose="020B0503020204020204" pitchFamily="34" charset="-122"/>
              <a:ea typeface="微软雅黑" panose="020B0503020204020204" pitchFamily="34" charset="-122"/>
            </a:endParaRPr>
          </a:p>
          <a:p>
            <a:pPr algn="just" eaLnBrk="1" hangingPunct="1">
              <a:lnSpc>
                <a:spcPct val="150000"/>
              </a:lnSpc>
            </a:pPr>
            <a:r>
              <a:rPr lang="en-US" altLang="zh-CN" sz="1900">
                <a:latin typeface="微软雅黑" panose="020B0503020204020204" pitchFamily="34" charset="-122"/>
                <a:ea typeface="微软雅黑" panose="020B0503020204020204" pitchFamily="34" charset="-122"/>
              </a:rPr>
              <a:t>              </a:t>
            </a:r>
          </a:p>
          <a:p>
            <a:pPr algn="just" eaLnBrk="1" hangingPunct="1">
              <a:lnSpc>
                <a:spcPct val="150000"/>
              </a:lnSpc>
            </a:pPr>
            <a:endParaRPr lang="en-US" altLang="zh-CN" sz="1900">
              <a:latin typeface="微软雅黑" panose="020B0503020204020204" pitchFamily="34" charset="-122"/>
              <a:ea typeface="微软雅黑" panose="020B0503020204020204" pitchFamily="34" charset="-122"/>
            </a:endParaRPr>
          </a:p>
          <a:p>
            <a:pPr algn="just" eaLnBrk="1" hangingPunct="1">
              <a:lnSpc>
                <a:spcPct val="150000"/>
              </a:lnSpc>
            </a:pPr>
            <a:endParaRPr lang="zh-CN" altLang="zh-CN" sz="1900">
              <a:latin typeface="微软雅黑" panose="020B0503020204020204" pitchFamily="34" charset="-122"/>
              <a:ea typeface="微软雅黑" panose="020B0503020204020204" pitchFamily="34" charset="-122"/>
            </a:endParaRPr>
          </a:p>
        </p:txBody>
      </p:sp>
      <p:pic>
        <p:nvPicPr>
          <p:cNvPr id="45060" name="Picture 2">
            <a:extLst>
              <a:ext uri="{FF2B5EF4-FFF2-40B4-BE49-F238E27FC236}">
                <a16:creationId xmlns:a16="http://schemas.microsoft.com/office/drawing/2014/main" xmlns="" id="{B7EFD5AF-A809-4E63-9167-403C72AB5DA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81075" y="3419475"/>
            <a:ext cx="3009900"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1" name="Picture 3">
            <a:extLst>
              <a:ext uri="{FF2B5EF4-FFF2-40B4-BE49-F238E27FC236}">
                <a16:creationId xmlns:a16="http://schemas.microsoft.com/office/drawing/2014/main" xmlns="" id="{B3BF6BF2-EBBE-4587-996B-57D1FDC1213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30713" y="3236913"/>
            <a:ext cx="4559300" cy="3414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直接箭头连接符 7">
            <a:extLst>
              <a:ext uri="{FF2B5EF4-FFF2-40B4-BE49-F238E27FC236}">
                <a16:creationId xmlns:a16="http://schemas.microsoft.com/office/drawing/2014/main" xmlns="" id="{B9074081-1F4E-470E-BD2F-A4163C085D58}"/>
              </a:ext>
            </a:extLst>
          </p:cNvPr>
          <p:cNvCxnSpPr/>
          <p:nvPr/>
        </p:nvCxnSpPr>
        <p:spPr>
          <a:xfrm>
            <a:off x="3317875" y="3914775"/>
            <a:ext cx="1804988" cy="8683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940460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8">
            <a:extLst>
              <a:ext uri="{FF2B5EF4-FFF2-40B4-BE49-F238E27FC236}">
                <a16:creationId xmlns:a16="http://schemas.microsoft.com/office/drawing/2014/main" xmlns="" id="{73234E58-9E88-4ABF-8A7D-060AED3C8EAB}"/>
              </a:ext>
            </a:extLst>
          </p:cNvPr>
          <p:cNvSpPr txBox="1">
            <a:spLocks noChangeArrowheads="1"/>
          </p:cNvSpPr>
          <p:nvPr/>
        </p:nvSpPr>
        <p:spPr bwMode="auto">
          <a:xfrm>
            <a:off x="825500" y="217488"/>
            <a:ext cx="630078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5F5E5C"/>
                </a:solidFill>
                <a:latin typeface="华康俪金黑W8(P)"/>
                <a:ea typeface="华康俪金黑W8(P)"/>
                <a:cs typeface="华康俪金黑W8(P)"/>
              </a:rPr>
              <a:t>注意事项</a:t>
            </a:r>
          </a:p>
        </p:txBody>
      </p:sp>
      <p:sp>
        <p:nvSpPr>
          <p:cNvPr id="46083" name="矩形 3">
            <a:extLst>
              <a:ext uri="{FF2B5EF4-FFF2-40B4-BE49-F238E27FC236}">
                <a16:creationId xmlns:a16="http://schemas.microsoft.com/office/drawing/2014/main" xmlns="" id="{48CF9162-E8F5-441C-8ADF-0EBCE73E5EB6}"/>
              </a:ext>
            </a:extLst>
          </p:cNvPr>
          <p:cNvSpPr>
            <a:spLocks noChangeArrowheads="1"/>
          </p:cNvSpPr>
          <p:nvPr/>
        </p:nvSpPr>
        <p:spPr bwMode="auto">
          <a:xfrm>
            <a:off x="717550" y="1266825"/>
            <a:ext cx="10634663"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en-US" altLang="zh-CN" sz="1900" b="1" dirty="0">
                <a:latin typeface="微软雅黑" panose="020B0503020204020204" pitchFamily="34" charset="-122"/>
                <a:ea typeface="微软雅黑" panose="020B0503020204020204" pitchFamily="34" charset="-122"/>
              </a:rPr>
              <a:t>8</a:t>
            </a:r>
            <a:r>
              <a:rPr lang="zh-CN" altLang="en-US" sz="1900" b="1" dirty="0">
                <a:latin typeface="微软雅黑" panose="020B0503020204020204" pitchFamily="34" charset="-122"/>
                <a:ea typeface="微软雅黑" panose="020B0503020204020204" pitchFamily="34" charset="-122"/>
              </a:rPr>
              <a:t>、问题处理期请及时完成公示问题。</a:t>
            </a:r>
            <a:endParaRPr lang="en-US" altLang="zh-CN" sz="1900" b="1" dirty="0">
              <a:latin typeface="微软雅黑" panose="020B0503020204020204" pitchFamily="34" charset="-122"/>
              <a:ea typeface="微软雅黑" panose="020B0503020204020204" pitchFamily="34" charset="-122"/>
            </a:endParaRPr>
          </a:p>
          <a:p>
            <a:pPr algn="just" eaLnBrk="1" hangingPunct="1">
              <a:lnSpc>
                <a:spcPct val="150000"/>
              </a:lnSpc>
            </a:pPr>
            <a:r>
              <a:rPr lang="zh-CN" altLang="en-US" sz="1900" dirty="0">
                <a:latin typeface="微软雅黑" panose="020B0503020204020204" pitchFamily="34" charset="-122"/>
                <a:ea typeface="微软雅黑" panose="020B0503020204020204" pitchFamily="34" charset="-122"/>
              </a:rPr>
              <a:t>学校检查方法：各帐号首页右下方报表点击数据后进行详细情况查询。</a:t>
            </a:r>
            <a:endParaRPr lang="en-US" altLang="zh-CN" sz="1900" dirty="0">
              <a:latin typeface="微软雅黑" panose="020B0503020204020204" pitchFamily="34" charset="-122"/>
              <a:ea typeface="微软雅黑" panose="020B0503020204020204" pitchFamily="34" charset="-122"/>
            </a:endParaRPr>
          </a:p>
          <a:p>
            <a:pPr algn="just" eaLnBrk="1" hangingPunct="1">
              <a:lnSpc>
                <a:spcPct val="150000"/>
              </a:lnSpc>
            </a:pPr>
            <a:endParaRPr lang="en-US" altLang="zh-CN" sz="1900" b="1" dirty="0">
              <a:latin typeface="微软雅黑" panose="020B0503020204020204" pitchFamily="34" charset="-122"/>
              <a:ea typeface="微软雅黑" panose="020B0503020204020204" pitchFamily="34" charset="-122"/>
            </a:endParaRPr>
          </a:p>
          <a:p>
            <a:pPr algn="just" eaLnBrk="1" hangingPunct="1">
              <a:lnSpc>
                <a:spcPct val="150000"/>
              </a:lnSpc>
            </a:pPr>
            <a:endParaRPr lang="en-US" altLang="zh-CN" sz="1900" dirty="0">
              <a:latin typeface="微软雅黑" panose="020B0503020204020204" pitchFamily="34" charset="-122"/>
              <a:ea typeface="微软雅黑" panose="020B0503020204020204" pitchFamily="34" charset="-122"/>
            </a:endParaRPr>
          </a:p>
          <a:p>
            <a:pPr algn="just" eaLnBrk="1" hangingPunct="1">
              <a:lnSpc>
                <a:spcPct val="150000"/>
              </a:lnSpc>
            </a:pPr>
            <a:endParaRPr lang="zh-CN" altLang="zh-CN" sz="1900" dirty="0">
              <a:latin typeface="微软雅黑" panose="020B0503020204020204" pitchFamily="34" charset="-122"/>
              <a:ea typeface="微软雅黑" panose="020B0503020204020204" pitchFamily="34" charset="-122"/>
            </a:endParaRPr>
          </a:p>
        </p:txBody>
      </p:sp>
      <p:pic>
        <p:nvPicPr>
          <p:cNvPr id="46084" name="Picture 2">
            <a:extLst>
              <a:ext uri="{FF2B5EF4-FFF2-40B4-BE49-F238E27FC236}">
                <a16:creationId xmlns:a16="http://schemas.microsoft.com/office/drawing/2014/main" xmlns="" id="{C8C7CDA3-46EF-4ACC-B9B5-1E9F5A9A596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2288" y="2138363"/>
            <a:ext cx="11123612" cy="436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75793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8">
            <a:extLst>
              <a:ext uri="{FF2B5EF4-FFF2-40B4-BE49-F238E27FC236}">
                <a16:creationId xmlns:a16="http://schemas.microsoft.com/office/drawing/2014/main" xmlns="" id="{405359CD-A207-4367-AEA8-B8776F763377}"/>
              </a:ext>
            </a:extLst>
          </p:cNvPr>
          <p:cNvSpPr txBox="1">
            <a:spLocks noChangeArrowheads="1"/>
          </p:cNvSpPr>
          <p:nvPr/>
        </p:nvSpPr>
        <p:spPr bwMode="auto">
          <a:xfrm>
            <a:off x="825500" y="217488"/>
            <a:ext cx="6300788"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3200">
                <a:solidFill>
                  <a:srgbClr val="5F5E5C"/>
                </a:solidFill>
                <a:latin typeface="华康俪金黑W8(P)"/>
                <a:ea typeface="华康俪金黑W8(P)"/>
                <a:cs typeface="华康俪金黑W8(P)"/>
              </a:rPr>
              <a:t>注意事项</a:t>
            </a:r>
          </a:p>
        </p:txBody>
      </p:sp>
      <p:sp>
        <p:nvSpPr>
          <p:cNvPr id="26627" name="矩形 3">
            <a:extLst>
              <a:ext uri="{FF2B5EF4-FFF2-40B4-BE49-F238E27FC236}">
                <a16:creationId xmlns:a16="http://schemas.microsoft.com/office/drawing/2014/main" xmlns="" id="{CE35A8E6-CDE2-4000-8FF5-669E8969EC51}"/>
              </a:ext>
            </a:extLst>
          </p:cNvPr>
          <p:cNvSpPr>
            <a:spLocks noChangeArrowheads="1"/>
          </p:cNvSpPr>
          <p:nvPr/>
        </p:nvSpPr>
        <p:spPr bwMode="auto">
          <a:xfrm>
            <a:off x="682625" y="1125538"/>
            <a:ext cx="10634663" cy="6417141"/>
          </a:xfrm>
          <a:prstGeom prst="rect">
            <a:avLst/>
          </a:prstGeom>
          <a:noFill/>
          <a:ln w="9525">
            <a:noFill/>
            <a:miter lim="800000"/>
            <a:headEnd/>
            <a:tailEnd/>
          </a:ln>
        </p:spPr>
        <p:txBody>
          <a:bodyPr>
            <a:spAutoFit/>
          </a:bodyPr>
          <a:lstStyle/>
          <a:p>
            <a:pPr marL="342900" indent="-342900" algn="just">
              <a:lnSpc>
                <a:spcPct val="150000"/>
              </a:lnSpc>
              <a:defRPr/>
            </a:pPr>
            <a:r>
              <a:rPr lang="en-US" altLang="zh-CN" b="1" dirty="0">
                <a:latin typeface="微软雅黑" panose="020B0503020204020204" pitchFamily="34" charset="-122"/>
                <a:ea typeface="微软雅黑" panose="020B0503020204020204" pitchFamily="34" charset="-122"/>
              </a:rPr>
              <a:t>9</a:t>
            </a:r>
            <a:r>
              <a:rPr lang="zh-CN" altLang="en-US" b="1" dirty="0">
                <a:latin typeface="微软雅黑" panose="020B0503020204020204" pitchFamily="34" charset="-122"/>
                <a:ea typeface="微软雅黑" panose="020B0503020204020204" pitchFamily="34" charset="-122"/>
              </a:rPr>
              <a:t>、学业水平考试成绩统一由市级</a:t>
            </a:r>
            <a:r>
              <a:rPr lang="zh-CN" altLang="en-US" b="1">
                <a:latin typeface="微软雅黑" panose="020B0503020204020204" pitchFamily="34" charset="-122"/>
                <a:ea typeface="微软雅黑" panose="020B0503020204020204" pitchFamily="34" charset="-122"/>
              </a:rPr>
              <a:t>导入，无需</a:t>
            </a:r>
            <a:r>
              <a:rPr lang="zh-CN" altLang="en-US" b="1" dirty="0">
                <a:latin typeface="微软雅黑" panose="020B0503020204020204" pitchFamily="34" charset="-122"/>
                <a:ea typeface="微软雅黑" panose="020B0503020204020204" pitchFamily="34" charset="-122"/>
              </a:rPr>
              <a:t>对成绩进行确认和问题申诉。</a:t>
            </a:r>
            <a:endParaRPr lang="en-US" altLang="zh-CN" b="1" dirty="0">
              <a:latin typeface="微软雅黑" panose="020B0503020204020204" pitchFamily="34" charset="-122"/>
              <a:ea typeface="微软雅黑" panose="020B0503020204020204" pitchFamily="34" charset="-122"/>
            </a:endParaRPr>
          </a:p>
          <a:p>
            <a:pPr marL="342900" indent="-342900" algn="just">
              <a:lnSpc>
                <a:spcPct val="150000"/>
              </a:lnSpc>
              <a:defRPr/>
            </a:pPr>
            <a:endParaRPr lang="en-US" altLang="zh-CN" b="1" dirty="0">
              <a:latin typeface="微软雅黑" panose="020B0503020204020204" pitchFamily="34" charset="-122"/>
              <a:ea typeface="微软雅黑" panose="020B0503020204020204" pitchFamily="34" charset="-122"/>
            </a:endParaRPr>
          </a:p>
          <a:p>
            <a:pPr marL="342900" indent="-342900" algn="just">
              <a:lnSpc>
                <a:spcPct val="150000"/>
              </a:lnSpc>
              <a:defRPr/>
            </a:pPr>
            <a:r>
              <a:rPr lang="en-US" altLang="zh-CN" b="1" dirty="0">
                <a:latin typeface="微软雅黑" panose="020B0503020204020204" pitchFamily="34" charset="-122"/>
                <a:ea typeface="微软雅黑" panose="020B0503020204020204" pitchFamily="34" charset="-122"/>
              </a:rPr>
              <a:t>10</a:t>
            </a:r>
            <a:r>
              <a:rPr lang="zh-CN" altLang="en-US" b="1" dirty="0">
                <a:latin typeface="微软雅黑" panose="020B0503020204020204" pitchFamily="34" charset="-122"/>
                <a:ea typeface="微软雅黑" panose="020B0503020204020204" pitchFamily="34" charset="-122"/>
              </a:rPr>
              <a:t>、学生暂时不要点毕业签字按钮</a:t>
            </a:r>
            <a:endParaRPr lang="en-US" altLang="zh-CN" b="1" dirty="0">
              <a:latin typeface="微软雅黑" panose="020B0503020204020204" pitchFamily="34" charset="-122"/>
              <a:ea typeface="微软雅黑" panose="020B0503020204020204" pitchFamily="34" charset="-122"/>
            </a:endParaRPr>
          </a:p>
          <a:p>
            <a:pPr marL="342900" indent="-342900" algn="just">
              <a:lnSpc>
                <a:spcPct val="150000"/>
              </a:lnSpc>
              <a:defRPr/>
            </a:pP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点击毕业签字时，学生数据会被锁定，导致无法正常填报。如果已经点击毕业签字，请班主任，校长线上完成毕业签字流程。流程完成后，填报恢复正常。</a:t>
            </a:r>
            <a:endParaRPr lang="en-US" altLang="zh-CN" b="1" dirty="0">
              <a:latin typeface="微软雅黑" panose="020B0503020204020204" pitchFamily="34" charset="-122"/>
              <a:ea typeface="微软雅黑" panose="020B0503020204020204" pitchFamily="34" charset="-122"/>
            </a:endParaRPr>
          </a:p>
          <a:p>
            <a:pPr marL="342900" indent="-342900" algn="just">
              <a:lnSpc>
                <a:spcPct val="150000"/>
              </a:lnSpc>
              <a:defRPr/>
            </a:pPr>
            <a:endParaRPr lang="en-US" altLang="zh-CN" b="1" dirty="0">
              <a:latin typeface="微软雅黑" panose="020B0503020204020204" pitchFamily="34" charset="-122"/>
              <a:ea typeface="微软雅黑" panose="020B0503020204020204" pitchFamily="34" charset="-122"/>
            </a:endParaRPr>
          </a:p>
          <a:p>
            <a:pPr marL="342900" indent="-342900" algn="just">
              <a:lnSpc>
                <a:spcPct val="150000"/>
              </a:lnSpc>
              <a:defRPr/>
            </a:pPr>
            <a:r>
              <a:rPr lang="en-US" altLang="zh-CN" b="1" dirty="0">
                <a:latin typeface="微软雅黑" panose="020B0503020204020204" pitchFamily="34" charset="-122"/>
                <a:ea typeface="微软雅黑" panose="020B0503020204020204" pitchFamily="34" charset="-122"/>
              </a:rPr>
              <a:t>11</a:t>
            </a:r>
            <a:r>
              <a:rPr lang="zh-CN" altLang="en-US" b="1" dirty="0">
                <a:latin typeface="微软雅黑" panose="020B0503020204020204" pitchFamily="34" charset="-122"/>
                <a:ea typeface="微软雅黑" panose="020B0503020204020204" pitchFamily="34" charset="-122"/>
              </a:rPr>
              <a:t>、学校班主任帐号一学年更新一次。本次请通过管理员帐号获取新的班主任帐号。</a:t>
            </a:r>
            <a:endParaRPr lang="en-US" altLang="zh-CN" b="1" dirty="0">
              <a:latin typeface="微软雅黑" panose="020B0503020204020204" pitchFamily="34" charset="-122"/>
              <a:ea typeface="微软雅黑" panose="020B0503020204020204" pitchFamily="34" charset="-122"/>
            </a:endParaRPr>
          </a:p>
          <a:p>
            <a:pPr marL="342900" indent="-342900" algn="just">
              <a:lnSpc>
                <a:spcPct val="150000"/>
              </a:lnSpc>
              <a:defRPr/>
            </a:pPr>
            <a:endParaRPr lang="en-US" altLang="zh-CN" b="1" dirty="0">
              <a:latin typeface="微软雅黑" panose="020B0503020204020204" pitchFamily="34" charset="-122"/>
              <a:ea typeface="微软雅黑" panose="020B0503020204020204" pitchFamily="34" charset="-122"/>
            </a:endParaRPr>
          </a:p>
          <a:p>
            <a:pPr marL="342900" indent="-342900" algn="just">
              <a:lnSpc>
                <a:spcPct val="150000"/>
              </a:lnSpc>
              <a:defRPr/>
            </a:pPr>
            <a:r>
              <a:rPr lang="en-US" altLang="zh-CN" b="1" dirty="0">
                <a:latin typeface="微软雅黑" panose="020B0503020204020204" pitchFamily="34" charset="-122"/>
                <a:ea typeface="微软雅黑" panose="020B0503020204020204" pitchFamily="34" charset="-122"/>
              </a:rPr>
              <a:t>12</a:t>
            </a:r>
            <a:r>
              <a:rPr lang="zh-CN" altLang="en-US" b="1" dirty="0">
                <a:latin typeface="微软雅黑" panose="020B0503020204020204" pitchFamily="34" charset="-122"/>
                <a:ea typeface="微软雅黑" panose="020B0503020204020204" pitchFamily="34" charset="-122"/>
              </a:rPr>
              <a:t>、转学学生请尽快完成转学签字</a:t>
            </a:r>
            <a:endParaRPr lang="en-US" altLang="zh-CN" b="1" dirty="0">
              <a:latin typeface="微软雅黑" panose="020B0503020204020204" pitchFamily="34" charset="-122"/>
              <a:ea typeface="微软雅黑" panose="020B0503020204020204" pitchFamily="34" charset="-122"/>
            </a:endParaRPr>
          </a:p>
          <a:p>
            <a:pPr marL="342900" indent="-342900" algn="just">
              <a:lnSpc>
                <a:spcPct val="150000"/>
              </a:lnSpc>
              <a:defRPr/>
            </a:pPr>
            <a:endParaRPr lang="en-US" altLang="zh-CN" b="1" dirty="0">
              <a:latin typeface="微软雅黑" panose="020B0503020204020204" pitchFamily="34" charset="-122"/>
              <a:ea typeface="微软雅黑" panose="020B0503020204020204" pitchFamily="34" charset="-122"/>
            </a:endParaRPr>
          </a:p>
          <a:p>
            <a:pPr marL="342900" indent="-342900" algn="just">
              <a:lnSpc>
                <a:spcPct val="150000"/>
              </a:lnSpc>
              <a:defRPr/>
            </a:pPr>
            <a:r>
              <a:rPr lang="en-US" altLang="zh-CN" b="1" dirty="0">
                <a:latin typeface="微软雅黑" panose="020B0503020204020204" pitchFamily="34" charset="-122"/>
                <a:ea typeface="微软雅黑" panose="020B0503020204020204" pitchFamily="34" charset="-122"/>
              </a:rPr>
              <a:t>13</a:t>
            </a:r>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2018/3/1—2018/3/21</a:t>
            </a:r>
            <a:r>
              <a:rPr lang="zh-CN" altLang="en-US" b="1" dirty="0">
                <a:latin typeface="微软雅黑" panose="020B0503020204020204" pitchFamily="34" charset="-122"/>
                <a:ea typeface="微软雅黑" panose="020B0503020204020204" pitchFamily="34" charset="-122"/>
              </a:rPr>
              <a:t>，综评各系统开放时间为工作日</a:t>
            </a:r>
            <a:r>
              <a:rPr lang="en-US" altLang="zh-CN" b="1" dirty="0">
                <a:latin typeface="微软雅黑" panose="020B0503020204020204" pitchFamily="34" charset="-122"/>
                <a:ea typeface="微软雅黑" panose="020B0503020204020204" pitchFamily="34" charset="-122"/>
              </a:rPr>
              <a:t>8:00—18:00</a:t>
            </a:r>
            <a:r>
              <a:rPr lang="zh-CN" altLang="en-US" b="1" dirty="0">
                <a:latin typeface="微软雅黑" panose="020B0503020204020204" pitchFamily="34" charset="-122"/>
                <a:ea typeface="微软雅黑" panose="020B0503020204020204" pitchFamily="34" charset="-122"/>
              </a:rPr>
              <a:t>，其他时间段停止开放。</a:t>
            </a:r>
            <a:endParaRPr lang="en-US" altLang="zh-CN" b="1" dirty="0">
              <a:latin typeface="微软雅黑" panose="020B0503020204020204" pitchFamily="34" charset="-122"/>
              <a:ea typeface="微软雅黑" panose="020B0503020204020204" pitchFamily="34" charset="-122"/>
            </a:endParaRPr>
          </a:p>
          <a:p>
            <a:pPr marL="342900" indent="-342900" algn="just">
              <a:lnSpc>
                <a:spcPct val="150000"/>
              </a:lnSpc>
              <a:defRPr/>
            </a:pPr>
            <a:endParaRPr lang="en-US" altLang="zh-CN" b="1" dirty="0">
              <a:latin typeface="微软雅黑" panose="020B0503020204020204" pitchFamily="34" charset="-122"/>
              <a:ea typeface="微软雅黑" panose="020B0503020204020204" pitchFamily="34" charset="-122"/>
            </a:endParaRPr>
          </a:p>
          <a:p>
            <a:pPr marL="342900" indent="-342900" algn="just">
              <a:lnSpc>
                <a:spcPct val="150000"/>
              </a:lnSpc>
              <a:defRPr/>
            </a:pPr>
            <a:r>
              <a:rPr lang="en-US" altLang="zh-CN" b="1" dirty="0">
                <a:latin typeface="微软雅黑" panose="020B0503020204020204" pitchFamily="34" charset="-122"/>
                <a:ea typeface="微软雅黑" panose="020B0503020204020204" pitchFamily="34" charset="-122"/>
              </a:rPr>
              <a:t>14</a:t>
            </a:r>
            <a:r>
              <a:rPr lang="zh-CN" altLang="en-US" b="1" dirty="0">
                <a:latin typeface="微软雅黑" panose="020B0503020204020204" pitchFamily="34" charset="-122"/>
                <a:ea typeface="微软雅黑" panose="020B0503020204020204" pitchFamily="34" charset="-122"/>
              </a:rPr>
              <a:t>、目前暂无志愿服务（公益劳动）市级和区级的表彰。</a:t>
            </a:r>
            <a:endParaRPr lang="en-US" altLang="zh-CN" b="1" dirty="0">
              <a:latin typeface="微软雅黑" panose="020B0503020204020204" pitchFamily="34" charset="-122"/>
              <a:ea typeface="微软雅黑" panose="020B0503020204020204" pitchFamily="34" charset="-122"/>
            </a:endParaRPr>
          </a:p>
          <a:p>
            <a:pPr marL="342900" indent="-342900" algn="just">
              <a:lnSpc>
                <a:spcPct val="150000"/>
              </a:lnSpc>
              <a:defRPr/>
            </a:pPr>
            <a:endParaRPr lang="en-US" altLang="zh-CN" sz="2000" dirty="0">
              <a:latin typeface="+mj-ea"/>
              <a:ea typeface="+mj-ea"/>
            </a:endParaRPr>
          </a:p>
          <a:p>
            <a:pPr marL="342900" indent="-342900" algn="just">
              <a:lnSpc>
                <a:spcPct val="150000"/>
              </a:lnSpc>
              <a:defRPr/>
            </a:pPr>
            <a:endParaRPr lang="en-US" altLang="zh-CN" sz="2000" dirty="0">
              <a:latin typeface="微软雅黑" pitchFamily="34" charset="-122"/>
              <a:ea typeface="微软雅黑" pitchFamily="34" charset="-122"/>
            </a:endParaRPr>
          </a:p>
        </p:txBody>
      </p:sp>
    </p:spTree>
    <p:extLst>
      <p:ext uri="{BB962C8B-B14F-4D97-AF65-F5344CB8AC3E}">
        <p14:creationId xmlns:p14="http://schemas.microsoft.com/office/powerpoint/2010/main" xmlns="" val="6117621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F4DB5926-A0B9-42D2-ADD5-A3ED061FF042}"/>
              </a:ext>
            </a:extLst>
          </p:cNvPr>
          <p:cNvSpPr/>
          <p:nvPr/>
        </p:nvSpPr>
        <p:spPr>
          <a:xfrm>
            <a:off x="-100013" y="0"/>
            <a:ext cx="12192001" cy="6858000"/>
          </a:xfrm>
          <a:prstGeom prst="rect">
            <a:avLst/>
          </a:prstGeom>
          <a:solidFill>
            <a:srgbClr val="009F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dirty="0"/>
          </a:p>
        </p:txBody>
      </p:sp>
      <p:sp>
        <p:nvSpPr>
          <p:cNvPr id="6" name="矩形 5">
            <a:extLst>
              <a:ext uri="{FF2B5EF4-FFF2-40B4-BE49-F238E27FC236}">
                <a16:creationId xmlns:a16="http://schemas.microsoft.com/office/drawing/2014/main" xmlns="" id="{14221CA4-4B51-4AAD-9C89-2AA77D436B77}"/>
              </a:ext>
            </a:extLst>
          </p:cNvPr>
          <p:cNvSpPr/>
          <p:nvPr/>
        </p:nvSpPr>
        <p:spPr>
          <a:xfrm>
            <a:off x="0" y="2647950"/>
            <a:ext cx="4151313" cy="576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0" name="矩形 9">
            <a:extLst>
              <a:ext uri="{FF2B5EF4-FFF2-40B4-BE49-F238E27FC236}">
                <a16:creationId xmlns:a16="http://schemas.microsoft.com/office/drawing/2014/main" xmlns="" id="{B025C53E-9E98-4626-A071-D7CC5AB32C9F}"/>
              </a:ext>
            </a:extLst>
          </p:cNvPr>
          <p:cNvSpPr/>
          <p:nvPr/>
        </p:nvSpPr>
        <p:spPr>
          <a:xfrm>
            <a:off x="7032625" y="2647950"/>
            <a:ext cx="5157788" cy="576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5845" name="TextBox 4">
            <a:extLst>
              <a:ext uri="{FF2B5EF4-FFF2-40B4-BE49-F238E27FC236}">
                <a16:creationId xmlns:a16="http://schemas.microsoft.com/office/drawing/2014/main" xmlns="" id="{93989BD9-0DE9-4F7E-849E-1B3707A9F4B1}"/>
              </a:ext>
            </a:extLst>
          </p:cNvPr>
          <p:cNvSpPr txBox="1">
            <a:spLocks noChangeArrowheads="1"/>
          </p:cNvSpPr>
          <p:nvPr/>
        </p:nvSpPr>
        <p:spPr bwMode="auto">
          <a:xfrm>
            <a:off x="4224338" y="2525713"/>
            <a:ext cx="2747962"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800" b="1">
                <a:solidFill>
                  <a:srgbClr val="FFC000"/>
                </a:solidFill>
                <a:latin typeface="Arial" panose="020B0604020202020204" pitchFamily="34" charset="0"/>
              </a:rPr>
              <a:t>THANKS</a:t>
            </a:r>
            <a:endParaRPr lang="zh-CN" altLang="en-US" sz="4800" b="1">
              <a:solidFill>
                <a:srgbClr val="FFC000"/>
              </a:solidFill>
              <a:latin typeface="Arial" panose="020B0604020202020204" pitchFamily="34" charset="0"/>
            </a:endParaRPr>
          </a:p>
        </p:txBody>
      </p:sp>
    </p:spTree>
    <p:extLst>
      <p:ext uri="{BB962C8B-B14F-4D97-AF65-F5344CB8AC3E}">
        <p14:creationId xmlns:p14="http://schemas.microsoft.com/office/powerpoint/2010/main" xmlns="" val="3040551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966308" y="260647"/>
            <a:ext cx="6301997" cy="584775"/>
          </a:xfrm>
          <a:prstGeom prst="rect">
            <a:avLst/>
          </a:prstGeom>
          <a:noFill/>
        </p:spPr>
        <p:txBody>
          <a:bodyPr wrap="square" rtlCol="0">
            <a:spAutoFit/>
          </a:bodyPr>
          <a:lstStyle/>
          <a:p>
            <a:r>
              <a:rPr lang="zh-CN" altLang="en-US" sz="3200" dirty="0">
                <a:solidFill>
                  <a:srgbClr val="5F5E5C"/>
                </a:solidFill>
                <a:latin typeface="华康俪金黑W8(P)" pitchFamily="34" charset="-122"/>
                <a:ea typeface="华康俪金黑W8(P)" pitchFamily="34" charset="-122"/>
              </a:rPr>
              <a:t>填报阶段：学生录入信息</a:t>
            </a:r>
          </a:p>
        </p:txBody>
      </p:sp>
      <p:sp>
        <p:nvSpPr>
          <p:cNvPr id="15" name="矩形 14"/>
          <p:cNvSpPr/>
          <p:nvPr/>
        </p:nvSpPr>
        <p:spPr>
          <a:xfrm>
            <a:off x="1200314" y="988610"/>
            <a:ext cx="3764717" cy="546908"/>
          </a:xfrm>
          <a:prstGeom prst="rect">
            <a:avLst/>
          </a:prstGeom>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基本信息和自我介绍</a:t>
            </a:r>
          </a:p>
        </p:txBody>
      </p:sp>
      <p:sp>
        <p:nvSpPr>
          <p:cNvPr id="16" name="矩形 15"/>
          <p:cNvSpPr/>
          <p:nvPr/>
        </p:nvSpPr>
        <p:spPr>
          <a:xfrm>
            <a:off x="1240646" y="1731699"/>
            <a:ext cx="3724385" cy="546908"/>
          </a:xfrm>
          <a:prstGeom prst="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学生自我介绍</a:t>
            </a:r>
          </a:p>
        </p:txBody>
      </p:sp>
      <p:sp>
        <p:nvSpPr>
          <p:cNvPr id="17" name="矩形 16"/>
          <p:cNvSpPr/>
          <p:nvPr/>
        </p:nvSpPr>
        <p:spPr>
          <a:xfrm>
            <a:off x="1240646" y="2449245"/>
            <a:ext cx="3724385" cy="546908"/>
          </a:xfrm>
          <a:prstGeom prst="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最想从事的职业</a:t>
            </a:r>
            <a:r>
              <a:rPr lang="zh-CN" altLang="en-US" sz="1600" b="1" dirty="0">
                <a:solidFill>
                  <a:srgbClr val="FF0000"/>
                </a:solidFill>
                <a:latin typeface="微软雅黑" panose="020B0503020204020204" pitchFamily="34" charset="-122"/>
                <a:ea typeface="微软雅黑" panose="020B0503020204020204" pitchFamily="34" charset="-122"/>
              </a:rPr>
              <a:t>（毕业学年填报）</a:t>
            </a:r>
          </a:p>
        </p:txBody>
      </p:sp>
      <p:sp>
        <p:nvSpPr>
          <p:cNvPr id="19" name="矩形 18"/>
          <p:cNvSpPr/>
          <p:nvPr/>
        </p:nvSpPr>
        <p:spPr>
          <a:xfrm>
            <a:off x="5905838" y="992613"/>
            <a:ext cx="4104936" cy="546908"/>
          </a:xfrm>
          <a:prstGeom prst="rect">
            <a:avLst/>
          </a:prstGeom>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专业技能与职业素养</a:t>
            </a:r>
          </a:p>
        </p:txBody>
      </p:sp>
      <p:sp>
        <p:nvSpPr>
          <p:cNvPr id="25" name="矩形 24"/>
          <p:cNvSpPr/>
          <p:nvPr/>
        </p:nvSpPr>
        <p:spPr>
          <a:xfrm>
            <a:off x="5905838" y="1691748"/>
            <a:ext cx="4104936" cy="546908"/>
          </a:xfrm>
          <a:prstGeom prst="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参加发明创造记录</a:t>
            </a:r>
          </a:p>
        </p:txBody>
      </p:sp>
      <p:sp>
        <p:nvSpPr>
          <p:cNvPr id="27" name="矩形 26"/>
          <p:cNvSpPr/>
          <p:nvPr/>
        </p:nvSpPr>
        <p:spPr>
          <a:xfrm>
            <a:off x="1240646" y="3263004"/>
            <a:ext cx="3724385" cy="546908"/>
          </a:xfrm>
          <a:prstGeom prst="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最想报考的专业</a:t>
            </a:r>
            <a:r>
              <a:rPr lang="zh-CN" altLang="en-US" sz="1600" b="1" dirty="0">
                <a:solidFill>
                  <a:srgbClr val="FF0000"/>
                </a:solidFill>
                <a:latin typeface="微软雅黑" panose="020B0503020204020204" pitchFamily="34" charset="-122"/>
                <a:ea typeface="微软雅黑" panose="020B0503020204020204" pitchFamily="34" charset="-122"/>
              </a:rPr>
              <a:t>（毕业学年填报）</a:t>
            </a:r>
          </a:p>
        </p:txBody>
      </p:sp>
      <p:sp>
        <p:nvSpPr>
          <p:cNvPr id="31" name="矩形 30"/>
          <p:cNvSpPr/>
          <p:nvPr/>
        </p:nvSpPr>
        <p:spPr>
          <a:xfrm>
            <a:off x="5905837" y="2424968"/>
            <a:ext cx="4104937" cy="571186"/>
          </a:xfrm>
          <a:prstGeom prst="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学生专业技能与职业素养学习专题报告</a:t>
            </a:r>
          </a:p>
        </p:txBody>
      </p:sp>
      <p:sp>
        <p:nvSpPr>
          <p:cNvPr id="36" name="矩形 35"/>
          <p:cNvSpPr/>
          <p:nvPr/>
        </p:nvSpPr>
        <p:spPr>
          <a:xfrm>
            <a:off x="342794" y="4100572"/>
            <a:ext cx="10135999" cy="461665"/>
          </a:xfrm>
          <a:prstGeom prst="rect">
            <a:avLst/>
          </a:prstGeom>
        </p:spPr>
        <p:txBody>
          <a:bodyPr wrap="square">
            <a:spAutoFit/>
          </a:bodyPr>
          <a:lstStyle/>
          <a:p>
            <a:r>
              <a:rPr lang="zh-CN" altLang="en-US" sz="2400" b="1" dirty="0">
                <a:solidFill>
                  <a:schemeClr val="accent1">
                    <a:lumMod val="50000"/>
                  </a:schemeClr>
                </a:solidFill>
                <a:latin typeface="微软雅黑" panose="020B0503020204020204" pitchFamily="34" charset="-122"/>
                <a:ea typeface="微软雅黑" panose="020B0503020204020204" pitchFamily="34" charset="-122"/>
              </a:rPr>
              <a:t>毕业季学生填写最终版自我介绍、专题报告。</a:t>
            </a:r>
          </a:p>
        </p:txBody>
      </p:sp>
    </p:spTree>
    <p:extLst>
      <p:ext uri="{BB962C8B-B14F-4D97-AF65-F5344CB8AC3E}">
        <p14:creationId xmlns:p14="http://schemas.microsoft.com/office/powerpoint/2010/main" xmlns="" val="2262291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966308" y="260647"/>
            <a:ext cx="6301997" cy="584775"/>
          </a:xfrm>
          <a:prstGeom prst="rect">
            <a:avLst/>
          </a:prstGeom>
          <a:noFill/>
        </p:spPr>
        <p:txBody>
          <a:bodyPr wrap="square" rtlCol="0">
            <a:spAutoFit/>
          </a:bodyPr>
          <a:lstStyle/>
          <a:p>
            <a:r>
              <a:rPr lang="zh-CN" altLang="en-US" sz="3200" dirty="0">
                <a:solidFill>
                  <a:srgbClr val="5F5E5C"/>
                </a:solidFill>
                <a:latin typeface="华康俪金黑W8(P)" pitchFamily="34" charset="-122"/>
                <a:ea typeface="华康俪金黑W8(P)" pitchFamily="34" charset="-122"/>
              </a:rPr>
              <a:t>确认阶段</a:t>
            </a:r>
          </a:p>
        </p:txBody>
      </p:sp>
      <p:pic>
        <p:nvPicPr>
          <p:cNvPr id="11"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7500" y="1006474"/>
            <a:ext cx="6635750" cy="5413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矩形 11"/>
          <p:cNvSpPr/>
          <p:nvPr/>
        </p:nvSpPr>
        <p:spPr>
          <a:xfrm>
            <a:off x="239903" y="3713161"/>
            <a:ext cx="6713347" cy="14684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268304" y="1006474"/>
            <a:ext cx="4371245" cy="4708981"/>
          </a:xfrm>
          <a:prstGeom prst="rect">
            <a:avLst/>
          </a:prstGeom>
        </p:spPr>
        <p:txBody>
          <a:bodyPr wrap="square">
            <a:spAutoFit/>
          </a:bodyPr>
          <a:lstStyle/>
          <a:p>
            <a:r>
              <a:rPr lang="en-US" altLang="zh-CN" sz="2000" dirty="0">
                <a:solidFill>
                  <a:schemeClr val="accent1">
                    <a:lumMod val="50000"/>
                  </a:schemeClr>
                </a:solidFill>
                <a:latin typeface="微软雅黑" panose="020B0503020204020204" pitchFamily="34" charset="-122"/>
                <a:ea typeface="微软雅黑" panose="020B0503020204020204" pitchFamily="34" charset="-122"/>
              </a:rPr>
              <a:t>1</a:t>
            </a:r>
            <a:r>
              <a:rPr lang="zh-CN" altLang="en-US" sz="2000" dirty="0">
                <a:solidFill>
                  <a:schemeClr val="accent1">
                    <a:lumMod val="50000"/>
                  </a:schemeClr>
                </a:solidFill>
                <a:latin typeface="微软雅黑" panose="020B0503020204020204" pitchFamily="34" charset="-122"/>
                <a:ea typeface="微软雅黑" panose="020B0503020204020204" pitchFamily="34" charset="-122"/>
              </a:rPr>
              <a:t>、</a:t>
            </a:r>
            <a:r>
              <a:rPr lang="en-US" altLang="zh-CN" sz="2000" dirty="0">
                <a:solidFill>
                  <a:schemeClr val="accent1">
                    <a:lumMod val="50000"/>
                  </a:schemeClr>
                </a:solidFill>
                <a:latin typeface="微软雅黑" panose="020B0503020204020204" pitchFamily="34" charset="-122"/>
                <a:ea typeface="微软雅黑" panose="020B0503020204020204" pitchFamily="34" charset="-122"/>
              </a:rPr>
              <a:t>【</a:t>
            </a:r>
            <a:r>
              <a:rPr lang="zh-CN" altLang="en-US" sz="2000" dirty="0">
                <a:solidFill>
                  <a:schemeClr val="accent1">
                    <a:lumMod val="50000"/>
                  </a:schemeClr>
                </a:solidFill>
                <a:latin typeface="微软雅黑" panose="020B0503020204020204" pitchFamily="34" charset="-122"/>
                <a:ea typeface="微软雅黑" panose="020B0503020204020204" pitchFamily="34" charset="-122"/>
              </a:rPr>
              <a:t>学生</a:t>
            </a:r>
            <a:r>
              <a:rPr lang="en-US" altLang="zh-CN" sz="2000" dirty="0">
                <a:solidFill>
                  <a:schemeClr val="accent1">
                    <a:lumMod val="50000"/>
                  </a:schemeClr>
                </a:solidFill>
                <a:latin typeface="微软雅黑" panose="020B0503020204020204" pitchFamily="34" charset="-122"/>
                <a:ea typeface="微软雅黑" panose="020B0503020204020204" pitchFamily="34" charset="-122"/>
              </a:rPr>
              <a:t>】</a:t>
            </a:r>
            <a:r>
              <a:rPr lang="zh-CN" altLang="en-US" sz="2000" dirty="0">
                <a:solidFill>
                  <a:schemeClr val="accent1">
                    <a:lumMod val="50000"/>
                  </a:schemeClr>
                </a:solidFill>
                <a:latin typeface="微软雅黑" panose="020B0503020204020204" pitchFamily="34" charset="-122"/>
                <a:ea typeface="微软雅黑" panose="020B0503020204020204" pitchFamily="34" charset="-122"/>
              </a:rPr>
              <a:t>对学校和市级录入的所有数据进行确认</a:t>
            </a:r>
            <a:endParaRPr lang="en-US" altLang="zh-CN" sz="2000" dirty="0">
              <a:solidFill>
                <a:schemeClr val="accent1">
                  <a:lumMod val="50000"/>
                </a:schemeClr>
              </a:solidFill>
              <a:latin typeface="微软雅黑" panose="020B0503020204020204" pitchFamily="34" charset="-122"/>
              <a:ea typeface="微软雅黑" panose="020B0503020204020204" pitchFamily="34" charset="-122"/>
            </a:endParaRPr>
          </a:p>
          <a:p>
            <a:endParaRPr lang="en-US" altLang="zh-CN" sz="2000" dirty="0">
              <a:solidFill>
                <a:schemeClr val="accent1">
                  <a:lumMod val="50000"/>
                </a:schemeClr>
              </a:solidFill>
              <a:latin typeface="微软雅黑" panose="020B0503020204020204" pitchFamily="34" charset="-122"/>
              <a:ea typeface="微软雅黑" panose="020B0503020204020204" pitchFamily="34" charset="-122"/>
            </a:endParaRPr>
          </a:p>
          <a:p>
            <a:r>
              <a:rPr lang="en-US" altLang="zh-CN" sz="2000" dirty="0">
                <a:solidFill>
                  <a:schemeClr val="accent1">
                    <a:lumMod val="50000"/>
                  </a:schemeClr>
                </a:solidFill>
                <a:latin typeface="微软雅黑" panose="020B0503020204020204" pitchFamily="34" charset="-122"/>
                <a:ea typeface="微软雅黑" panose="020B0503020204020204" pitchFamily="34" charset="-122"/>
              </a:rPr>
              <a:t>2</a:t>
            </a:r>
            <a:r>
              <a:rPr lang="zh-CN" altLang="en-US" sz="2000" dirty="0">
                <a:solidFill>
                  <a:schemeClr val="accent1">
                    <a:lumMod val="50000"/>
                  </a:schemeClr>
                </a:solidFill>
                <a:latin typeface="微软雅黑" panose="020B0503020204020204" pitchFamily="34" charset="-122"/>
                <a:ea typeface="微软雅黑" panose="020B0503020204020204" pitchFamily="34" charset="-122"/>
              </a:rPr>
              <a:t>、确认通过的数据则会进入公示</a:t>
            </a:r>
            <a:endParaRPr lang="en-US" altLang="zh-CN" sz="2000" dirty="0">
              <a:solidFill>
                <a:schemeClr val="accent1">
                  <a:lumMod val="50000"/>
                </a:schemeClr>
              </a:solidFill>
              <a:latin typeface="微软雅黑" panose="020B0503020204020204" pitchFamily="34" charset="-122"/>
              <a:ea typeface="微软雅黑" panose="020B0503020204020204" pitchFamily="34" charset="-122"/>
            </a:endParaRPr>
          </a:p>
          <a:p>
            <a:endParaRPr lang="en-US" altLang="zh-CN" sz="2000" dirty="0">
              <a:solidFill>
                <a:schemeClr val="accent1">
                  <a:lumMod val="50000"/>
                </a:schemeClr>
              </a:solidFill>
              <a:latin typeface="微软雅黑" panose="020B0503020204020204" pitchFamily="34" charset="-122"/>
              <a:ea typeface="微软雅黑" panose="020B0503020204020204" pitchFamily="34" charset="-122"/>
            </a:endParaRPr>
          </a:p>
          <a:p>
            <a:r>
              <a:rPr lang="en-US" altLang="zh-CN" sz="2000" dirty="0">
                <a:solidFill>
                  <a:schemeClr val="accent1">
                    <a:lumMod val="50000"/>
                  </a:schemeClr>
                </a:solidFill>
                <a:latin typeface="微软雅黑" panose="020B0503020204020204" pitchFamily="34" charset="-122"/>
                <a:ea typeface="微软雅黑" panose="020B0503020204020204" pitchFamily="34" charset="-122"/>
              </a:rPr>
              <a:t>3</a:t>
            </a:r>
            <a:r>
              <a:rPr lang="zh-CN" altLang="en-US" sz="2000" dirty="0">
                <a:solidFill>
                  <a:schemeClr val="accent1">
                    <a:lumMod val="50000"/>
                  </a:schemeClr>
                </a:solidFill>
                <a:latin typeface="微软雅黑" panose="020B0503020204020204" pitchFamily="34" charset="-122"/>
                <a:ea typeface="微软雅黑" panose="020B0503020204020204" pitchFamily="34" charset="-122"/>
              </a:rPr>
              <a:t>、</a:t>
            </a:r>
            <a:r>
              <a:rPr lang="en-US" altLang="zh-CN" sz="2000" dirty="0">
                <a:solidFill>
                  <a:schemeClr val="accent1">
                    <a:lumMod val="50000"/>
                  </a:schemeClr>
                </a:solidFill>
                <a:latin typeface="微软雅黑" panose="020B0503020204020204" pitchFamily="34" charset="-122"/>
                <a:ea typeface="微软雅黑" panose="020B0503020204020204" pitchFamily="34" charset="-122"/>
              </a:rPr>
              <a:t>【</a:t>
            </a:r>
            <a:r>
              <a:rPr lang="zh-CN" altLang="en-US" sz="2000" dirty="0">
                <a:solidFill>
                  <a:schemeClr val="accent1">
                    <a:lumMod val="50000"/>
                  </a:schemeClr>
                </a:solidFill>
                <a:latin typeface="微软雅黑" panose="020B0503020204020204" pitchFamily="34" charset="-122"/>
                <a:ea typeface="微软雅黑" panose="020B0503020204020204" pitchFamily="34" charset="-122"/>
              </a:rPr>
              <a:t>学校录入员</a:t>
            </a:r>
            <a:r>
              <a:rPr lang="en-US" altLang="zh-CN" sz="2000" dirty="0">
                <a:solidFill>
                  <a:schemeClr val="accent1">
                    <a:lumMod val="50000"/>
                  </a:schemeClr>
                </a:solidFill>
                <a:latin typeface="微软雅黑" panose="020B0503020204020204" pitchFamily="34" charset="-122"/>
                <a:ea typeface="微软雅黑" panose="020B0503020204020204" pitchFamily="34" charset="-122"/>
              </a:rPr>
              <a:t>/</a:t>
            </a:r>
            <a:r>
              <a:rPr lang="zh-CN" altLang="en-US" sz="2000" dirty="0">
                <a:solidFill>
                  <a:schemeClr val="accent1">
                    <a:lumMod val="50000"/>
                  </a:schemeClr>
                </a:solidFill>
                <a:latin typeface="微软雅黑" panose="020B0503020204020204" pitchFamily="34" charset="-122"/>
                <a:ea typeface="微软雅黑" panose="020B0503020204020204" pitchFamily="34" charset="-122"/>
              </a:rPr>
              <a:t>班主任</a:t>
            </a:r>
            <a:r>
              <a:rPr lang="en-US" altLang="zh-CN" sz="2000" dirty="0">
                <a:solidFill>
                  <a:schemeClr val="accent1">
                    <a:lumMod val="50000"/>
                  </a:schemeClr>
                </a:solidFill>
                <a:latin typeface="微软雅黑" panose="020B0503020204020204" pitchFamily="34" charset="-122"/>
                <a:ea typeface="微软雅黑" panose="020B0503020204020204" pitchFamily="34" charset="-122"/>
              </a:rPr>
              <a:t>/</a:t>
            </a:r>
            <a:r>
              <a:rPr lang="zh-CN" altLang="en-US" sz="2000" dirty="0">
                <a:solidFill>
                  <a:schemeClr val="accent1">
                    <a:lumMod val="50000"/>
                  </a:schemeClr>
                </a:solidFill>
                <a:latin typeface="微软雅黑" panose="020B0503020204020204" pitchFamily="34" charset="-122"/>
                <a:ea typeface="微软雅黑" panose="020B0503020204020204" pitchFamily="34" charset="-122"/>
              </a:rPr>
              <a:t>市级各处室录入员</a:t>
            </a:r>
            <a:r>
              <a:rPr lang="en-US" altLang="zh-CN" sz="2000" dirty="0">
                <a:solidFill>
                  <a:schemeClr val="accent1">
                    <a:lumMod val="50000"/>
                  </a:schemeClr>
                </a:solidFill>
                <a:latin typeface="微软雅黑" panose="020B0503020204020204" pitchFamily="34" charset="-122"/>
                <a:ea typeface="微软雅黑" panose="020B0503020204020204" pitchFamily="34" charset="-122"/>
              </a:rPr>
              <a:t>】</a:t>
            </a:r>
            <a:r>
              <a:rPr lang="zh-CN" altLang="en-US" sz="2000" dirty="0">
                <a:solidFill>
                  <a:schemeClr val="accent1">
                    <a:lumMod val="50000"/>
                  </a:schemeClr>
                </a:solidFill>
                <a:latin typeface="微软雅黑" panose="020B0503020204020204" pitchFamily="34" charset="-122"/>
                <a:ea typeface="微软雅黑" panose="020B0503020204020204" pitchFamily="34" charset="-122"/>
              </a:rPr>
              <a:t>对于确认不通过的数据进行修改。原始数据谁录入，则由谁进行修改</a:t>
            </a:r>
            <a:endParaRPr lang="en-US" altLang="zh-CN" sz="2000" dirty="0">
              <a:solidFill>
                <a:schemeClr val="accent1">
                  <a:lumMod val="50000"/>
                </a:schemeClr>
              </a:solidFill>
              <a:latin typeface="微软雅黑" panose="020B0503020204020204" pitchFamily="34" charset="-122"/>
              <a:ea typeface="微软雅黑" panose="020B0503020204020204" pitchFamily="34" charset="-122"/>
            </a:endParaRPr>
          </a:p>
          <a:p>
            <a:endParaRPr lang="en-US" altLang="zh-CN" sz="2000" dirty="0">
              <a:solidFill>
                <a:schemeClr val="accent1">
                  <a:lumMod val="50000"/>
                </a:schemeClr>
              </a:solidFill>
              <a:latin typeface="微软雅黑" panose="020B0503020204020204" pitchFamily="34" charset="-122"/>
              <a:ea typeface="微软雅黑" panose="020B0503020204020204" pitchFamily="34" charset="-122"/>
            </a:endParaRPr>
          </a:p>
          <a:p>
            <a:r>
              <a:rPr lang="en-US" altLang="zh-CN" sz="2000" dirty="0">
                <a:solidFill>
                  <a:schemeClr val="accent1">
                    <a:lumMod val="50000"/>
                  </a:schemeClr>
                </a:solidFill>
                <a:latin typeface="微软雅黑" panose="020B0503020204020204" pitchFamily="34" charset="-122"/>
                <a:ea typeface="微软雅黑" panose="020B0503020204020204" pitchFamily="34" charset="-122"/>
              </a:rPr>
              <a:t>4</a:t>
            </a:r>
            <a:r>
              <a:rPr lang="zh-CN" altLang="en-US" sz="2000" dirty="0">
                <a:solidFill>
                  <a:schemeClr val="accent1">
                    <a:lumMod val="50000"/>
                  </a:schemeClr>
                </a:solidFill>
                <a:latin typeface="微软雅黑" panose="020B0503020204020204" pitchFamily="34" charset="-122"/>
                <a:ea typeface="微软雅黑" panose="020B0503020204020204" pitchFamily="34" charset="-122"/>
              </a:rPr>
              <a:t>、需要在确认期内完成确认工作</a:t>
            </a:r>
            <a:endParaRPr lang="en-US" altLang="zh-CN" sz="2000" dirty="0">
              <a:solidFill>
                <a:schemeClr val="accent1">
                  <a:lumMod val="50000"/>
                </a:schemeClr>
              </a:solidFill>
              <a:latin typeface="微软雅黑" panose="020B0503020204020204" pitchFamily="34" charset="-122"/>
              <a:ea typeface="微软雅黑" panose="020B0503020204020204" pitchFamily="34" charset="-122"/>
            </a:endParaRPr>
          </a:p>
          <a:p>
            <a:endParaRPr lang="en-US" altLang="zh-CN" sz="2000" dirty="0">
              <a:solidFill>
                <a:schemeClr val="accent1">
                  <a:lumMod val="50000"/>
                </a:schemeClr>
              </a:solidFill>
              <a:latin typeface="微软雅黑" panose="020B0503020204020204" pitchFamily="34" charset="-122"/>
              <a:ea typeface="微软雅黑" panose="020B0503020204020204" pitchFamily="34" charset="-122"/>
            </a:endParaRPr>
          </a:p>
          <a:p>
            <a:r>
              <a:rPr lang="en-US" altLang="zh-CN" sz="2000" dirty="0">
                <a:solidFill>
                  <a:schemeClr val="accent1">
                    <a:lumMod val="50000"/>
                  </a:schemeClr>
                </a:solidFill>
                <a:latin typeface="微软雅黑" panose="020B0503020204020204" pitchFamily="34" charset="-122"/>
                <a:ea typeface="微软雅黑" panose="020B0503020204020204" pitchFamily="34" charset="-122"/>
              </a:rPr>
              <a:t>5</a:t>
            </a:r>
            <a:r>
              <a:rPr lang="zh-CN" altLang="en-US" sz="2000" dirty="0">
                <a:solidFill>
                  <a:schemeClr val="accent1">
                    <a:lumMod val="50000"/>
                  </a:schemeClr>
                </a:solidFill>
                <a:latin typeface="微软雅黑" panose="020B0503020204020204" pitchFamily="34" charset="-122"/>
                <a:ea typeface="微软雅黑" panose="020B0503020204020204" pitchFamily="34" charset="-122"/>
              </a:rPr>
              <a:t>、过确认期，未确认的数据会自动确认通过。确认不通过的会自动升级为问题数据</a:t>
            </a:r>
          </a:p>
        </p:txBody>
      </p:sp>
    </p:spTree>
    <p:extLst>
      <p:ext uri="{BB962C8B-B14F-4D97-AF65-F5344CB8AC3E}">
        <p14:creationId xmlns:p14="http://schemas.microsoft.com/office/powerpoint/2010/main" xmlns="" val="1239451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sz="1600" b="1" dirty="0" smtClean="0">
            <a:solidFill>
              <a:schemeClr val="tx1"/>
            </a:solidFill>
            <a:latin typeface="微软雅黑" panose="020B0503020204020204" pitchFamily="34" charset="-122"/>
            <a:ea typeface="微软雅黑" panose="020B0503020204020204" pitchFamily="34" charset="-122"/>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2525</TotalTime>
  <Words>3984</Words>
  <Application>Microsoft Office PowerPoint</Application>
  <PresentationFormat>自定义</PresentationFormat>
  <Paragraphs>502</Paragraphs>
  <Slides>73</Slides>
  <Notes>6</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73</vt:i4>
      </vt:variant>
    </vt:vector>
  </HeadingPairs>
  <TitlesOfParts>
    <vt:vector size="75" baseType="lpstr">
      <vt:lpstr>Office 主题</vt:lpstr>
      <vt:lpstr>Visio</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xiaoba ba</dc:creator>
  <cp:lastModifiedBy>lenovo</cp:lastModifiedBy>
  <cp:revision>699</cp:revision>
  <dcterms:created xsi:type="dcterms:W3CDTF">2013-04-09T06:10:14Z</dcterms:created>
  <dcterms:modified xsi:type="dcterms:W3CDTF">2018-03-19T06:18:05Z</dcterms:modified>
</cp:coreProperties>
</file>