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3"/>
  </p:notesMasterIdLst>
  <p:sldIdLst>
    <p:sldId id="25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79" r:id="rId11"/>
    <p:sldId id="281" r:id="rId12"/>
    <p:sldId id="282" r:id="rId13"/>
    <p:sldId id="284" r:id="rId14"/>
    <p:sldId id="286" r:id="rId15"/>
    <p:sldId id="287" r:id="rId16"/>
    <p:sldId id="289" r:id="rId17"/>
    <p:sldId id="291" r:id="rId18"/>
    <p:sldId id="293" r:id="rId19"/>
    <p:sldId id="295" r:id="rId20"/>
    <p:sldId id="297" r:id="rId21"/>
    <p:sldId id="299" r:id="rId22"/>
    <p:sldId id="301" r:id="rId23"/>
    <p:sldId id="303" r:id="rId24"/>
    <p:sldId id="305" r:id="rId25"/>
    <p:sldId id="307" r:id="rId26"/>
    <p:sldId id="309" r:id="rId27"/>
    <p:sldId id="311" r:id="rId28"/>
    <p:sldId id="313" r:id="rId29"/>
    <p:sldId id="315" r:id="rId30"/>
    <p:sldId id="317" r:id="rId31"/>
    <p:sldId id="319" r:id="rId32"/>
    <p:sldId id="321" r:id="rId33"/>
    <p:sldId id="323" r:id="rId34"/>
    <p:sldId id="325" r:id="rId35"/>
    <p:sldId id="327" r:id="rId36"/>
    <p:sldId id="267" r:id="rId37"/>
    <p:sldId id="329" r:id="rId38"/>
    <p:sldId id="331" r:id="rId39"/>
    <p:sldId id="333" r:id="rId40"/>
    <p:sldId id="335" r:id="rId41"/>
    <p:sldId id="273" r:id="rId4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49" autoAdjust="0"/>
  </p:normalViewPr>
  <p:slideViewPr>
    <p:cSldViewPr>
      <p:cViewPr varScale="1">
        <p:scale>
          <a:sx n="84" d="100"/>
          <a:sy n="84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6" Type="http://schemas.openxmlformats.org/officeDocument/2006/relationships/tableStyles" Target="tableStyles.xml"/><Relationship Id="rId45" Type="http://schemas.openxmlformats.org/officeDocument/2006/relationships/viewProps" Target="viewProps.xml"/><Relationship Id="rId44" Type="http://schemas.openxmlformats.org/officeDocument/2006/relationships/presProps" Target="presProps.xml"/><Relationship Id="rId43" Type="http://schemas.openxmlformats.org/officeDocument/2006/relationships/notesMaster" Target="notesMasters/notesMaster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A2445-A2F2-43B8-9988-3A99FA4776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FF110-D18D-4678-A01B-2AF70CFA322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2A77B4-E219-43D0-BC68-22A3744B434A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anose="05000000000000000000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7C42-94C7-4176-B109-4A63D175F5DB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C93-B404-4041-AB67-9F94BC5E20D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4ECD6-2318-4DAA-863E-7C8271BF5EB7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856F-BB0D-4968-AD25-BE20B352A546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CF96-7EC9-4293-A320-9302F3F47E22}" type="datetime1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7831-62F3-449B-A25D-491D4FA4CA4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6957-2CA4-4CDA-ACEB-C503710A8E3D}" type="datetime1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05700-4BB0-41B7-9E61-5159023E795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ABA26-2140-4EEA-B64C-2E1E1C8B5374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27CD92-D185-44CB-9F1E-8B31CB6E4F4A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从法律层面聊聊“校园贷”的那点儿事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6400800" cy="1728192"/>
          </a:xfrm>
        </p:spPr>
        <p:txBody>
          <a:bodyPr>
            <a:normAutofit fontScale="25000" lnSpcReduction="20000"/>
          </a:bodyPr>
          <a:lstStyle/>
          <a:p>
            <a:r>
              <a:rPr lang="zh-CN" altLang="en-US" sz="11200" b="1" dirty="0">
                <a:solidFill>
                  <a:schemeClr val="bg1"/>
                </a:solidFill>
                <a:latin typeface="+mj-ea"/>
                <a:ea typeface="+mj-ea"/>
              </a:rPr>
              <a:t>上海市浩信律师事务所 王宗琦</a:t>
            </a:r>
            <a:endParaRPr lang="en-US" altLang="zh-CN" sz="112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CN" altLang="en-US" sz="11200" b="1" dirty="0">
                <a:solidFill>
                  <a:schemeClr val="bg1"/>
                </a:solidFill>
                <a:latin typeface="+mj-ea"/>
                <a:ea typeface="+mj-ea"/>
              </a:rPr>
              <a:t>律师</a:t>
            </a:r>
            <a:r>
              <a:rPr lang="en-US" altLang="zh-CN" sz="11200" b="1" dirty="0">
                <a:solidFill>
                  <a:schemeClr val="bg1"/>
                </a:solidFill>
                <a:latin typeface="+mj-ea"/>
                <a:ea typeface="+mj-ea"/>
              </a:rPr>
              <a:t>/</a:t>
            </a:r>
            <a:r>
              <a:rPr lang="zh-CN" altLang="en-US" sz="11200" b="1" dirty="0">
                <a:solidFill>
                  <a:schemeClr val="bg1"/>
                </a:solidFill>
                <a:latin typeface="+mj-ea"/>
                <a:ea typeface="+mj-ea"/>
              </a:rPr>
              <a:t>合伙人</a:t>
            </a:r>
            <a:endParaRPr lang="en-US" altLang="zh-CN" sz="112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CN" altLang="en-US" sz="11200" b="1" dirty="0">
                <a:solidFill>
                  <a:schemeClr val="bg1"/>
                </a:solidFill>
                <a:latin typeface="+mj-ea"/>
                <a:ea typeface="+mj-ea"/>
              </a:rPr>
              <a:t>手机：</a:t>
            </a:r>
            <a:r>
              <a:rPr lang="en-US" altLang="zh-CN" sz="11200" b="1" dirty="0">
                <a:solidFill>
                  <a:schemeClr val="bg1"/>
                </a:solidFill>
                <a:latin typeface="+mj-ea"/>
                <a:ea typeface="+mj-ea"/>
              </a:rPr>
              <a:t>13764251415</a:t>
            </a:r>
            <a:endParaRPr lang="en-US" altLang="zh-CN" sz="112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zh-CN" altLang="en-US" sz="11200" b="1" dirty="0">
                <a:solidFill>
                  <a:schemeClr val="bg1"/>
                </a:solidFill>
                <a:latin typeface="+mj-ea"/>
                <a:ea typeface="+mj-ea"/>
              </a:rPr>
              <a:t>  微信：</a:t>
            </a:r>
            <a:r>
              <a:rPr lang="en-US" altLang="zh-CN" sz="11200" b="1" dirty="0">
                <a:solidFill>
                  <a:schemeClr val="bg1"/>
                </a:solidFill>
                <a:latin typeface="+mj-ea"/>
                <a:ea typeface="+mj-ea"/>
              </a:rPr>
              <a:t>lawyerwzq7899</a:t>
            </a:r>
            <a:endParaRPr lang="en-US" altLang="zh-CN" sz="11200" b="1" dirty="0">
              <a:solidFill>
                <a:schemeClr val="bg1"/>
              </a:solidFill>
              <a:latin typeface="+mj-ea"/>
              <a:ea typeface="+mj-ea"/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20700" y="510540"/>
            <a:ext cx="50539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上海市建筑工程学校专题讲座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r>
              <a:rPr lang="zh-CN" altLang="zh-CN" b="1" dirty="0"/>
              <a:t>（</a:t>
            </a:r>
            <a:r>
              <a:rPr lang="zh-CN" altLang="en-US" b="1" dirty="0"/>
              <a:t>三</a:t>
            </a:r>
            <a:r>
              <a:rPr lang="zh-CN" altLang="zh-CN" b="1" dirty="0"/>
              <a:t>）</a:t>
            </a:r>
            <a:r>
              <a:rPr lang="zh-CN" altLang="en-US" b="1" dirty="0"/>
              <a:t>类型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zh-CN" dirty="0"/>
              <a:t>、电子商务借贷平台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zh-CN" dirty="0"/>
              <a:t>、消费金融公司借贷平台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3</a:t>
            </a:r>
            <a:r>
              <a:rPr lang="zh-CN" altLang="zh-CN" dirty="0"/>
              <a:t>、</a:t>
            </a:r>
            <a:r>
              <a:rPr lang="en-US" altLang="zh-CN" dirty="0"/>
              <a:t>P2P</a:t>
            </a:r>
            <a:r>
              <a:rPr lang="zh-CN" altLang="zh-CN" dirty="0"/>
              <a:t>贷款平台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4</a:t>
            </a:r>
            <a:r>
              <a:rPr lang="zh-CN" altLang="zh-CN" dirty="0"/>
              <a:t>、私下私贷机构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5</a:t>
            </a:r>
            <a:r>
              <a:rPr lang="zh-CN" altLang="zh-CN" dirty="0"/>
              <a:t>、银行贷款机构</a:t>
            </a:r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74569" y="908720"/>
            <a:ext cx="7756263" cy="643678"/>
          </a:xfrm>
        </p:spPr>
        <p:txBody>
          <a:bodyPr/>
          <a:lstStyle/>
          <a:p>
            <a:r>
              <a:rPr lang="zh-CN" altLang="zh-CN" sz="3600" b="1" dirty="0"/>
              <a:t>二、“校园贷”的概念、特征及类型</a:t>
            </a:r>
            <a:br>
              <a:rPr lang="zh-CN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/>
              <a:t>（一）大学生信用卡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zh-CN" b="1" dirty="0"/>
              <a:t>（二）首家</a:t>
            </a:r>
            <a:r>
              <a:rPr lang="en-US" altLang="zh-CN" b="1" dirty="0"/>
              <a:t>P2P</a:t>
            </a:r>
            <a:r>
              <a:rPr lang="zh-CN" altLang="zh-CN" b="1" dirty="0"/>
              <a:t>纯信用无担保网络借贷平台</a:t>
            </a:r>
            <a:endParaRPr lang="en-US" altLang="zh-CN" b="1" dirty="0"/>
          </a:p>
          <a:p>
            <a:endParaRPr lang="zh-CN" altLang="zh-CN" dirty="0"/>
          </a:p>
          <a:p>
            <a:r>
              <a:rPr lang="zh-CN" altLang="zh-CN" b="1" dirty="0"/>
              <a:t>（三）</a:t>
            </a:r>
            <a:r>
              <a:rPr lang="en-US" altLang="zh-CN" b="1" dirty="0"/>
              <a:t>2013</a:t>
            </a:r>
            <a:r>
              <a:rPr lang="zh-CN" altLang="zh-CN" b="1" dirty="0"/>
              <a:t>蓬勃发展、</a:t>
            </a:r>
            <a:r>
              <a:rPr lang="en-US" altLang="zh-CN" b="1" dirty="0"/>
              <a:t>2015</a:t>
            </a:r>
            <a:r>
              <a:rPr lang="zh-CN" altLang="zh-CN" b="1" dirty="0"/>
              <a:t>爆发式增长</a:t>
            </a:r>
            <a:endParaRPr lang="zh-CN" altLang="zh-CN" dirty="0"/>
          </a:p>
          <a:p>
            <a:endParaRPr lang="zh-CN" altLang="zh-CN" dirty="0"/>
          </a:p>
          <a:p>
            <a:r>
              <a:rPr lang="zh-CN" altLang="zh-CN" b="1" dirty="0"/>
              <a:t>（四）</a:t>
            </a:r>
            <a:r>
              <a:rPr lang="en-US" altLang="zh-CN" b="1" dirty="0"/>
              <a:t>2016</a:t>
            </a:r>
            <a:r>
              <a:rPr lang="zh-CN" altLang="zh-CN" b="1" dirty="0"/>
              <a:t>负面新闻频发、国家治理开始直至停止校园贷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4"/>
          <p:cNvSpPr>
            <a:spLocks noGrp="1"/>
          </p:cNvSpPr>
          <p:nvPr>
            <p:ph type="title"/>
          </p:nvPr>
        </p:nvSpPr>
        <p:spPr>
          <a:xfrm>
            <a:off x="688975" y="569913"/>
            <a:ext cx="7756525" cy="1054100"/>
          </a:xfrm>
        </p:spPr>
        <p:txBody>
          <a:bodyPr/>
          <a:lstStyle/>
          <a:p>
            <a:r>
              <a:rPr lang="zh-CN" altLang="en-US" sz="3600" b="1" dirty="0"/>
              <a:t>三</a:t>
            </a:r>
            <a:r>
              <a:rPr lang="zh-CN" altLang="zh-CN" sz="3600" b="1" dirty="0"/>
              <a:t>、</a:t>
            </a:r>
            <a:r>
              <a:rPr lang="zh-CN" altLang="en-US" sz="3600" b="1" dirty="0"/>
              <a:t>我国“校园贷”的发展历程</a:t>
            </a:r>
            <a:br>
              <a:rPr lang="zh-CN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b="1" dirty="0"/>
              <a:t>（一）与未成年人签订借款合同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小明今年</a:t>
            </a:r>
            <a:r>
              <a:rPr lang="en-US" altLang="zh-CN" dirty="0"/>
              <a:t>16</a:t>
            </a:r>
            <a:r>
              <a:rPr lang="zh-CN" altLang="zh-CN" dirty="0"/>
              <a:t>岁，高一学生，没有收入来源，沉迷于游戏不能自拔。充值游戏币却囊中羞涩，于是瞒着父母向网贷平台借款</a:t>
            </a:r>
            <a:r>
              <a:rPr lang="en-US" altLang="zh-CN" dirty="0"/>
              <a:t>1</a:t>
            </a:r>
            <a:r>
              <a:rPr lang="zh-CN" altLang="zh-CN" dirty="0"/>
              <a:t>万元。网贷平台未审核其年龄就放款</a:t>
            </a:r>
            <a:r>
              <a:rPr lang="en-US" altLang="zh-CN" dirty="0"/>
              <a:t>1</a:t>
            </a:r>
            <a:r>
              <a:rPr lang="zh-CN" altLang="zh-CN" dirty="0"/>
              <a:t>万元，约定月息</a:t>
            </a:r>
            <a:r>
              <a:rPr lang="en-US" altLang="zh-CN" dirty="0"/>
              <a:t>2</a:t>
            </a:r>
            <a:r>
              <a:rPr lang="zh-CN" altLang="zh-CN" dirty="0"/>
              <a:t>分，三个月归还。</a:t>
            </a:r>
            <a:endParaRPr lang="zh-CN" altLang="zh-CN" dirty="0"/>
          </a:p>
          <a:p>
            <a:endParaRPr lang="zh-CN" altLang="zh-CN" dirty="0"/>
          </a:p>
          <a:p>
            <a:pPr marL="0" indent="0">
              <a:buNone/>
            </a:pPr>
            <a:endParaRPr lang="en-US" altLang="zh-CN" b="1" dirty="0"/>
          </a:p>
          <a:p>
            <a:endParaRPr lang="zh-CN" altLang="zh-CN" dirty="0"/>
          </a:p>
          <a:p>
            <a:endParaRPr lang="zh-CN" altLang="zh-CN" dirty="0"/>
          </a:p>
          <a:p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4"/>
          <p:cNvSpPr>
            <a:spLocks noGrp="1"/>
          </p:cNvSpPr>
          <p:nvPr>
            <p:ph type="title"/>
          </p:nvPr>
        </p:nvSpPr>
        <p:spPr>
          <a:xfrm>
            <a:off x="688975" y="569913"/>
            <a:ext cx="7756525" cy="1054100"/>
          </a:xfrm>
        </p:spPr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br>
              <a:rPr lang="zh-CN" altLang="zh-CN" sz="2800" dirty="0"/>
            </a:br>
            <a:endParaRPr lang="zh-CN" alt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zh-CN" b="1" dirty="0"/>
              <a:t>（一）与未成年人签订借款合同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zh-CN" b="1" dirty="0"/>
              <a:t>法律分析：</a:t>
            </a:r>
            <a:endParaRPr lang="zh-CN" altLang="zh-CN" dirty="0"/>
          </a:p>
          <a:p>
            <a:r>
              <a:rPr lang="zh-CN" altLang="zh-CN" dirty="0"/>
              <a:t>《民法总则》规定，未满</a:t>
            </a:r>
            <a:r>
              <a:rPr lang="en-US" altLang="zh-CN" dirty="0"/>
              <a:t>18</a:t>
            </a:r>
            <a:r>
              <a:rPr lang="zh-CN" altLang="zh-CN" dirty="0"/>
              <a:t>岁的自然人为未成年人。第</a:t>
            </a:r>
            <a:r>
              <a:rPr lang="en-US" altLang="zh-CN" dirty="0"/>
              <a:t>19</a:t>
            </a:r>
            <a:r>
              <a:rPr lang="zh-CN" altLang="zh-CN" dirty="0"/>
              <a:t>条规定，八周岁以上的未成年人为限制民事行为能力人，实施民事法律行为由其法定代理人代理或者经其法定代理人同意、追认，但是可以独立实施纯获利益的民事法律行为或者与其年龄、智力相适应的民事法律行为。</a:t>
            </a:r>
            <a:endParaRPr lang="zh-CN" altLang="zh-CN" dirty="0"/>
          </a:p>
          <a:p>
            <a:r>
              <a:rPr lang="zh-CN" altLang="zh-CN" dirty="0"/>
              <a:t>本案中，小明未满</a:t>
            </a:r>
            <a:r>
              <a:rPr lang="en-US" altLang="zh-CN" dirty="0"/>
              <a:t>18</a:t>
            </a:r>
            <a:r>
              <a:rPr lang="zh-CN" altLang="zh-CN" dirty="0"/>
              <a:t>岁，系限制民事行为能力人。瞒着父母借款玩游戏，借款金额与其年龄、认知等不相适应，事发后未得到法定代理人如父母的追认，则签订的借款合同无效。合同虽无效，但借款本金</a:t>
            </a:r>
            <a:r>
              <a:rPr lang="en-US" altLang="zh-CN" dirty="0"/>
              <a:t>1</a:t>
            </a:r>
            <a:r>
              <a:rPr lang="zh-CN" altLang="zh-CN" dirty="0"/>
              <a:t>万元还是应返还的，只是约定的利息条款无效，应按照同期同类银行贷款利率支付利息或资金占用费。</a:t>
            </a:r>
            <a:endParaRPr lang="zh-CN" altLang="zh-CN" dirty="0"/>
          </a:p>
          <a:p>
            <a:endParaRPr lang="zh-CN" altLang="zh-CN" dirty="0"/>
          </a:p>
          <a:p>
            <a:endParaRPr lang="zh-CN" altLang="zh-CN" dirty="0"/>
          </a:p>
          <a:p>
            <a:pPr marL="0" indent="0">
              <a:buNone/>
            </a:pPr>
            <a:endParaRPr lang="en-US" altLang="zh-CN" b="1" dirty="0"/>
          </a:p>
          <a:p>
            <a:endParaRPr lang="zh-CN" altLang="zh-CN" dirty="0"/>
          </a:p>
          <a:p>
            <a:endParaRPr lang="zh-CN" altLang="zh-CN" dirty="0"/>
          </a:p>
          <a:p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4"/>
          <p:cNvSpPr>
            <a:spLocks noGrp="1"/>
          </p:cNvSpPr>
          <p:nvPr>
            <p:ph type="title"/>
          </p:nvPr>
        </p:nvSpPr>
        <p:spPr>
          <a:xfrm>
            <a:off x="688975" y="569913"/>
            <a:ext cx="7756525" cy="1054100"/>
          </a:xfrm>
        </p:spPr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br>
              <a:rPr lang="zh-CN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/>
              <a:t>（二）冒名签订虚假的借款合同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网贷平台通过校园代理人，以零元购手机、兼职等借口，拿走学生小明的身份证或学生证，在小明不知情的情况下伪造小明签名，签订莫须有的借款协议。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 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/>
              <a:t>（二）冒名签订虚假的借款合同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r>
              <a:rPr lang="en-US" altLang="zh-CN" dirty="0"/>
              <a:t> </a:t>
            </a:r>
            <a:r>
              <a:rPr lang="zh-CN" altLang="zh-CN" b="1" dirty="0"/>
              <a:t>法律分析：</a:t>
            </a:r>
            <a:endParaRPr lang="zh-CN" altLang="zh-CN" dirty="0"/>
          </a:p>
          <a:p>
            <a:r>
              <a:rPr lang="zh-CN" altLang="zh-CN" dirty="0"/>
              <a:t>在学生小明不知情的情况下，小明与借贷平台之间并未形成真实的有关借贷的意思表示，借贷平台假冒小明签字的合同是无效的。此时，若小明遭到催收，可以向法院提起民事诉讼，确认该借款协议无效。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/>
              <a:t>（三）仅签订借款合同而并未收到款项，民间借贷关系不生效</a:t>
            </a:r>
            <a:endParaRPr lang="zh-CN" altLang="zh-CN" dirty="0"/>
          </a:p>
          <a:p>
            <a:endParaRPr lang="zh-CN" altLang="zh-CN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学生小明与放贷人大李签订了借款合同，合同上写明借款金额</a:t>
            </a:r>
            <a:r>
              <a:rPr lang="en-US" altLang="zh-CN" dirty="0"/>
              <a:t>1</a:t>
            </a:r>
            <a:r>
              <a:rPr lang="zh-CN" altLang="zh-CN" dirty="0"/>
              <a:t>万元，月息</a:t>
            </a:r>
            <a:r>
              <a:rPr lang="en-US" altLang="zh-CN" dirty="0"/>
              <a:t>2</a:t>
            </a:r>
            <a:r>
              <a:rPr lang="zh-CN" altLang="zh-CN" dirty="0"/>
              <a:t>分，三个月归还。但之后大李一分钱也没给小明。三个月后，大李拿着借条并带着两个愣头青来向小明要钱。</a:t>
            </a:r>
            <a:endParaRPr lang="zh-CN" altLang="zh-CN" dirty="0"/>
          </a:p>
          <a:p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zh-CN" b="1" dirty="0"/>
              <a:t>（三）仅签订借款合同而并未收到款项，民间借贷关系不生效</a:t>
            </a:r>
            <a:endParaRPr lang="zh-CN" altLang="zh-CN" dirty="0"/>
          </a:p>
          <a:p>
            <a:endParaRPr lang="zh-CN" altLang="zh-CN" dirty="0"/>
          </a:p>
          <a:p>
            <a:r>
              <a:rPr lang="zh-CN" altLang="zh-CN" b="1" dirty="0"/>
              <a:t>法律分析：</a:t>
            </a:r>
            <a:endParaRPr lang="zh-CN" altLang="zh-CN" dirty="0"/>
          </a:p>
          <a:p>
            <a:r>
              <a:rPr lang="zh-CN" altLang="zh-CN" dirty="0"/>
              <a:t>民间借贷合同是实践性合同，不仅要有借款的意思表示一致，还得有实际的款项交付行为。《合同法》第</a:t>
            </a:r>
            <a:r>
              <a:rPr lang="en-US" altLang="zh-CN" dirty="0"/>
              <a:t>210</a:t>
            </a:r>
            <a:r>
              <a:rPr lang="zh-CN" altLang="zh-CN" dirty="0"/>
              <a:t>条规定，自然人之间的借款合同，自贷款人提供借款时生效。</a:t>
            </a:r>
            <a:endParaRPr lang="zh-CN" altLang="zh-CN" dirty="0"/>
          </a:p>
          <a:p>
            <a:r>
              <a:rPr lang="zh-CN" altLang="zh-CN" dirty="0"/>
              <a:t>本案中，大李虽然有小明签字的借条，但大李并未将借条中的钱给到小明。借条虽然白纸黑字，但只要小明说我没有拿到一分钱，大李就要举证证明已将款项交付小明。事实上大李举证不了。所以，借条不生效，小明没有还钱的义务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b="1" dirty="0"/>
              <a:t>（四）签订借款合同但并未收到全部款项，民间借贷关系的生效金额为实际收到的金额。</a:t>
            </a:r>
            <a:endParaRPr lang="zh-CN" altLang="zh-CN" dirty="0"/>
          </a:p>
          <a:p>
            <a:endParaRPr lang="zh-CN" altLang="zh-CN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学生小明与放贷人大李签订了借款合同，合同上写明借款金额</a:t>
            </a:r>
            <a:r>
              <a:rPr lang="en-US" altLang="zh-CN" dirty="0"/>
              <a:t>1</a:t>
            </a:r>
            <a:r>
              <a:rPr lang="zh-CN" altLang="zh-CN" dirty="0"/>
              <a:t>万元，月息</a:t>
            </a:r>
            <a:r>
              <a:rPr lang="en-US" altLang="zh-CN" dirty="0"/>
              <a:t>2</a:t>
            </a:r>
            <a:r>
              <a:rPr lang="zh-CN" altLang="zh-CN" dirty="0"/>
              <a:t>分，三个月归还。合同签订后，大李转账给小明</a:t>
            </a:r>
            <a:r>
              <a:rPr lang="en-US" altLang="zh-CN" dirty="0"/>
              <a:t>5000</a:t>
            </a:r>
            <a:r>
              <a:rPr lang="zh-CN" altLang="zh-CN" dirty="0"/>
              <a:t>元。三个月后，大李拿着借条带着两个愣头青来找小明，要他还本金</a:t>
            </a:r>
            <a:r>
              <a:rPr lang="en-US" altLang="zh-CN" dirty="0"/>
              <a:t>1</a:t>
            </a:r>
            <a:r>
              <a:rPr lang="zh-CN" altLang="zh-CN" dirty="0"/>
              <a:t>万元及相应利息。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b="1" dirty="0"/>
              <a:t>（四）签订借款合同但并未收到全部款项，民间借贷关系的生效金额为实际收到的金额。</a:t>
            </a:r>
            <a:endParaRPr lang="zh-CN" altLang="zh-CN" dirty="0"/>
          </a:p>
          <a:p>
            <a:endParaRPr lang="zh-CN" altLang="zh-CN" dirty="0"/>
          </a:p>
          <a:p>
            <a:r>
              <a:rPr lang="zh-CN" altLang="zh-CN" b="1" dirty="0"/>
              <a:t>法律分析：</a:t>
            </a:r>
            <a:endParaRPr lang="zh-CN" altLang="zh-CN" dirty="0"/>
          </a:p>
          <a:p>
            <a:r>
              <a:rPr lang="zh-CN" altLang="zh-CN" dirty="0"/>
              <a:t>民间借贷为实践性合同。小明和大李的合同虽写了</a:t>
            </a:r>
            <a:r>
              <a:rPr lang="en-US" altLang="zh-CN" dirty="0"/>
              <a:t>1</a:t>
            </a:r>
            <a:r>
              <a:rPr lang="zh-CN" altLang="zh-CN" dirty="0"/>
              <a:t>万元，但大李只给了小明</a:t>
            </a:r>
            <a:r>
              <a:rPr lang="en-US" altLang="zh-CN" dirty="0"/>
              <a:t>5000</a:t>
            </a:r>
            <a:r>
              <a:rPr lang="zh-CN" altLang="zh-CN" dirty="0"/>
              <a:t>元，所以，他们之间的借贷金额只成立并生效</a:t>
            </a:r>
            <a:r>
              <a:rPr lang="en-US" altLang="zh-CN" dirty="0"/>
              <a:t>5000</a:t>
            </a:r>
            <a:r>
              <a:rPr lang="zh-CN" altLang="zh-CN" dirty="0"/>
              <a:t>元。月息</a:t>
            </a:r>
            <a:r>
              <a:rPr lang="en-US" altLang="zh-CN" dirty="0"/>
              <a:t>2</a:t>
            </a:r>
            <a:r>
              <a:rPr lang="zh-CN" altLang="zh-CN" dirty="0"/>
              <a:t>分即月利率</a:t>
            </a:r>
            <a:r>
              <a:rPr lang="en-US" altLang="zh-CN" dirty="0"/>
              <a:t>2%</a:t>
            </a:r>
            <a:r>
              <a:rPr lang="zh-CN" altLang="zh-CN" dirty="0"/>
              <a:t>，属于合法范畴，小明只需归还</a:t>
            </a:r>
            <a:r>
              <a:rPr lang="en-US" altLang="zh-CN" dirty="0"/>
              <a:t>5000</a:t>
            </a:r>
            <a:r>
              <a:rPr lang="zh-CN" altLang="zh-CN" dirty="0"/>
              <a:t>元本金及按照</a:t>
            </a:r>
            <a:r>
              <a:rPr lang="en-US" altLang="zh-CN" dirty="0"/>
              <a:t>5000</a:t>
            </a:r>
            <a:r>
              <a:rPr lang="zh-CN" altLang="zh-CN" dirty="0"/>
              <a:t>元为本金、月息</a:t>
            </a:r>
            <a:r>
              <a:rPr lang="en-US" altLang="zh-CN" dirty="0"/>
              <a:t>2</a:t>
            </a:r>
            <a:r>
              <a:rPr lang="zh-CN" altLang="zh-CN" dirty="0"/>
              <a:t>分计算的利息。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王宗琦律师简介</a:t>
            </a:r>
            <a:endParaRPr lang="zh-CN" altLang="en-US" dirty="0"/>
          </a:p>
        </p:txBody>
      </p:sp>
      <p:pic>
        <p:nvPicPr>
          <p:cNvPr id="10" name="内容占位符 9"/>
          <p:cNvPicPr>
            <a:picLocks noGrp="1" noChangeAspect="1"/>
          </p:cNvPicPr>
          <p:nvPr>
            <p:ph sz="quarter" idx="13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44" y="2239963"/>
            <a:ext cx="3559361" cy="3876675"/>
          </a:xfrm>
        </p:spPr>
      </p:pic>
      <p:sp>
        <p:nvSpPr>
          <p:cNvPr id="8" name="内容占位符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zh-CN" dirty="0"/>
              <a:t>上海市浩信律师事务所合伙人律师，法律硕士，具有上市公司独立董事资格。</a:t>
            </a:r>
            <a:endParaRPr lang="zh-CN" altLang="zh-CN" dirty="0"/>
          </a:p>
          <a:p>
            <a:r>
              <a:rPr lang="zh-CN" altLang="zh-CN" dirty="0"/>
              <a:t>曾任福建福安市政府涉台事务特邀法律顾问、上海中华武术会监事、上海市武术协会监事，现任国家税务总局上海市虹口区税务局法律顾问。</a:t>
            </a:r>
            <a:endParaRPr lang="zh-CN" altLang="zh-CN" dirty="0"/>
          </a:p>
          <a:p>
            <a:r>
              <a:rPr lang="zh-CN" altLang="zh-CN" dirty="0"/>
              <a:t>从事专职律师十五年来，服务过大型国有企业（如上海电气集团、上海纺控集团等）、世界</a:t>
            </a:r>
            <a:r>
              <a:rPr lang="en-US" altLang="zh-CN" dirty="0"/>
              <a:t>500</a:t>
            </a:r>
            <a:r>
              <a:rPr lang="zh-CN" altLang="zh-CN" dirty="0"/>
              <a:t>强企业（如美国凯斯集团、中国平安国际融资租赁公司等）。代理各类民商事案件数百起。</a:t>
            </a:r>
            <a:r>
              <a:rPr lang="en-US" altLang="zh-CN" dirty="0"/>
              <a:t>2013</a:t>
            </a:r>
            <a:r>
              <a:rPr lang="zh-CN" altLang="zh-CN" dirty="0"/>
              <a:t>年上海电视台庭审纪实频道以“因代办户口引起的风波”专题节目报道了王宗琦律师代理的案件。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b="1" dirty="0"/>
              <a:t>（五）制造虚假银行转账凭证虚高出借金额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平台以自己需要还款保障为由，与学生小明签订借款合同，借款合同上写明借款金额是</a:t>
            </a:r>
            <a:r>
              <a:rPr lang="en-US" altLang="zh-CN" dirty="0"/>
              <a:t>1</a:t>
            </a:r>
            <a:r>
              <a:rPr lang="zh-CN" altLang="zh-CN" dirty="0"/>
              <a:t>万元，月息</a:t>
            </a:r>
            <a:r>
              <a:rPr lang="en-US" altLang="zh-CN" dirty="0"/>
              <a:t>2</a:t>
            </a:r>
            <a:r>
              <a:rPr lang="zh-CN" altLang="zh-CN" dirty="0"/>
              <a:t>分，三个月归还。之后平台通过银行转账的方式将</a:t>
            </a:r>
            <a:r>
              <a:rPr lang="en-US" altLang="zh-CN" dirty="0"/>
              <a:t>1</a:t>
            </a:r>
            <a:r>
              <a:rPr lang="zh-CN" altLang="zh-CN" dirty="0"/>
              <a:t>万块钱打入小明账户，立刻让小明从</a:t>
            </a:r>
            <a:r>
              <a:rPr lang="en-US" altLang="zh-CN" dirty="0"/>
              <a:t>ATM</a:t>
            </a:r>
            <a:r>
              <a:rPr lang="zh-CN" altLang="zh-CN" dirty="0"/>
              <a:t>机上提取全部现金，平台取走</a:t>
            </a:r>
            <a:r>
              <a:rPr lang="en-US" altLang="zh-CN" dirty="0"/>
              <a:t>5000</a:t>
            </a:r>
            <a:r>
              <a:rPr lang="zh-CN" altLang="zh-CN" dirty="0"/>
              <a:t>元，只交给小明</a:t>
            </a:r>
            <a:r>
              <a:rPr lang="en-US" altLang="zh-CN" dirty="0"/>
              <a:t>5000</a:t>
            </a:r>
            <a:r>
              <a:rPr lang="zh-CN" altLang="zh-CN" dirty="0"/>
              <a:t>元。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b="1" dirty="0"/>
              <a:t>（五）制造虚假银行转账凭证虚高出借金额</a:t>
            </a:r>
            <a:endParaRPr lang="en-US" altLang="zh-CN" b="1" dirty="0"/>
          </a:p>
          <a:p>
            <a:endParaRPr lang="zh-CN" altLang="zh-CN" dirty="0"/>
          </a:p>
          <a:p>
            <a:r>
              <a:rPr lang="zh-CN" altLang="zh-CN" b="1" dirty="0"/>
              <a:t>法律分析：</a:t>
            </a:r>
            <a:endParaRPr lang="zh-CN" altLang="zh-CN" dirty="0"/>
          </a:p>
          <a:p>
            <a:r>
              <a:rPr lang="zh-CN" altLang="zh-CN" dirty="0"/>
              <a:t>涉嫌套路贷里的诈骗罪。（五）与上述（四）不同，虽借款合同写明的借款金额均是</a:t>
            </a:r>
            <a:r>
              <a:rPr lang="en-US" altLang="zh-CN" dirty="0"/>
              <a:t>1</a:t>
            </a:r>
            <a:r>
              <a:rPr lang="zh-CN" altLang="zh-CN" dirty="0"/>
              <a:t>万元，且小明实际到手的金额均是</a:t>
            </a:r>
            <a:r>
              <a:rPr lang="en-US" altLang="zh-CN" dirty="0"/>
              <a:t>5000</a:t>
            </a:r>
            <a:r>
              <a:rPr lang="zh-CN" altLang="zh-CN" dirty="0"/>
              <a:t>元，但（四）的银行转账凭证仅是</a:t>
            </a:r>
            <a:r>
              <a:rPr lang="en-US" altLang="zh-CN" dirty="0"/>
              <a:t>5000</a:t>
            </a:r>
            <a:r>
              <a:rPr lang="zh-CN" altLang="zh-CN" dirty="0"/>
              <a:t>元，而本案的转账凭证却是</a:t>
            </a:r>
            <a:r>
              <a:rPr lang="en-US" altLang="zh-CN" dirty="0"/>
              <a:t>1</a:t>
            </a:r>
            <a:r>
              <a:rPr lang="zh-CN" altLang="zh-CN" dirty="0"/>
              <a:t>万元。如平台将来讨要</a:t>
            </a:r>
            <a:r>
              <a:rPr lang="en-US" altLang="zh-CN" dirty="0"/>
              <a:t>1</a:t>
            </a:r>
            <a:r>
              <a:rPr lang="zh-CN" altLang="zh-CN" dirty="0"/>
              <a:t>万元，则对于小明没有拿到的</a:t>
            </a:r>
            <a:r>
              <a:rPr lang="en-US" altLang="zh-CN" dirty="0"/>
              <a:t>5000</a:t>
            </a:r>
            <a:r>
              <a:rPr lang="zh-CN" altLang="zh-CN" dirty="0"/>
              <a:t>元，平台属于非法占有为目的，隐瞒了并未实际交付</a:t>
            </a:r>
            <a:r>
              <a:rPr lang="en-US" altLang="zh-CN" dirty="0"/>
              <a:t>1</a:t>
            </a:r>
            <a:r>
              <a:rPr lang="zh-CN" altLang="zh-CN" dirty="0"/>
              <a:t>万元的真相，涉嫌诈骗犯罪。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b="1" dirty="0"/>
              <a:t>（六）提前收取砍头息</a:t>
            </a:r>
            <a:endParaRPr lang="en-US" altLang="zh-CN" b="1" dirty="0"/>
          </a:p>
          <a:p>
            <a:endParaRPr lang="zh-CN" altLang="zh-CN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平台与学生小明签订了借款合同，合同约定借款金额为</a:t>
            </a:r>
            <a:r>
              <a:rPr lang="en-US" altLang="zh-CN" dirty="0"/>
              <a:t>1</a:t>
            </a:r>
            <a:r>
              <a:rPr lang="zh-CN" altLang="zh-CN" dirty="0"/>
              <a:t>万元、月息</a:t>
            </a:r>
            <a:r>
              <a:rPr lang="en-US" altLang="zh-CN" dirty="0"/>
              <a:t>2</a:t>
            </a:r>
            <a:r>
              <a:rPr lang="zh-CN" altLang="zh-CN" dirty="0"/>
              <a:t>分，三个月归还。出借方直接将三个月利息</a:t>
            </a:r>
            <a:r>
              <a:rPr lang="en-US" altLang="zh-CN" dirty="0"/>
              <a:t>600</a:t>
            </a:r>
            <a:r>
              <a:rPr lang="zh-CN" altLang="zh-CN" dirty="0"/>
              <a:t>元扣除，只交付小明</a:t>
            </a:r>
            <a:r>
              <a:rPr lang="en-US" altLang="zh-CN" dirty="0"/>
              <a:t>9400</a:t>
            </a:r>
            <a:r>
              <a:rPr lang="zh-CN" altLang="zh-CN" dirty="0"/>
              <a:t>元。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b="1" dirty="0"/>
              <a:t>（六）提前收取砍头息</a:t>
            </a:r>
            <a:endParaRPr lang="en-US" altLang="zh-CN" b="1" dirty="0"/>
          </a:p>
          <a:p>
            <a:endParaRPr lang="zh-CN" altLang="zh-CN" dirty="0"/>
          </a:p>
          <a:p>
            <a:r>
              <a:rPr lang="zh-CN" altLang="zh-CN" b="1" dirty="0"/>
              <a:t>法律分析：</a:t>
            </a:r>
            <a:endParaRPr lang="zh-CN" altLang="zh-CN" dirty="0"/>
          </a:p>
          <a:p>
            <a:r>
              <a:rPr lang="zh-CN" altLang="zh-CN" dirty="0"/>
              <a:t>《合同法》第</a:t>
            </a:r>
            <a:r>
              <a:rPr lang="en-US" altLang="zh-CN" dirty="0"/>
              <a:t>200</a:t>
            </a:r>
            <a:r>
              <a:rPr lang="zh-CN" altLang="zh-CN" dirty="0"/>
              <a:t>条规定，借款的利息不得预先在本金中扣除。利息预先在本金中扣除的，应当按照实际借款数额返还借款并计算利息。</a:t>
            </a:r>
            <a:endParaRPr lang="zh-CN" altLang="zh-CN" dirty="0"/>
          </a:p>
          <a:p>
            <a:r>
              <a:rPr lang="zh-CN" altLang="zh-CN" dirty="0"/>
              <a:t>本案中，平台提前收取了砍头息，借款本金应为</a:t>
            </a:r>
            <a:r>
              <a:rPr lang="en-US" altLang="zh-CN" dirty="0"/>
              <a:t>9400</a:t>
            </a:r>
            <a:r>
              <a:rPr lang="zh-CN" altLang="zh-CN" dirty="0"/>
              <a:t>元而非</a:t>
            </a:r>
            <a:r>
              <a:rPr lang="en-US" altLang="zh-CN" dirty="0"/>
              <a:t>1</a:t>
            </a:r>
            <a:r>
              <a:rPr lang="zh-CN" altLang="zh-CN" dirty="0"/>
              <a:t>万元。因月息</a:t>
            </a:r>
            <a:r>
              <a:rPr lang="en-US" altLang="zh-CN" dirty="0"/>
              <a:t>2</a:t>
            </a:r>
            <a:r>
              <a:rPr lang="zh-CN" altLang="zh-CN" dirty="0"/>
              <a:t>分属于合法范畴，到期时，小明只需归还</a:t>
            </a:r>
            <a:r>
              <a:rPr lang="en-US" altLang="zh-CN" dirty="0"/>
              <a:t>9400</a:t>
            </a:r>
            <a:r>
              <a:rPr lang="zh-CN" altLang="zh-CN" dirty="0"/>
              <a:t>元本金，以及按照</a:t>
            </a:r>
            <a:r>
              <a:rPr lang="en-US" altLang="zh-CN" dirty="0"/>
              <a:t>9400</a:t>
            </a:r>
            <a:r>
              <a:rPr lang="zh-CN" altLang="zh-CN" dirty="0"/>
              <a:t>元为本金、月息</a:t>
            </a:r>
            <a:r>
              <a:rPr lang="en-US" altLang="zh-CN" dirty="0"/>
              <a:t>2</a:t>
            </a:r>
            <a:r>
              <a:rPr lang="zh-CN" altLang="zh-CN" dirty="0"/>
              <a:t>分计算的利息。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r>
              <a:rPr lang="zh-CN" altLang="zh-CN" b="1" dirty="0"/>
              <a:t>（七）高利贷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如借款合同约定月息一分、两分、三分，到底哪个属于高利贷？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b="1" dirty="0"/>
              <a:t>（七）高利贷</a:t>
            </a:r>
            <a:endParaRPr lang="en-US" altLang="zh-CN" b="1" dirty="0"/>
          </a:p>
          <a:p>
            <a:r>
              <a:rPr lang="zh-CN" altLang="zh-CN" b="1" dirty="0"/>
              <a:t>法律分析：</a:t>
            </a:r>
            <a:endParaRPr lang="zh-CN" altLang="zh-CN" dirty="0"/>
          </a:p>
          <a:p>
            <a:r>
              <a:rPr lang="zh-CN" altLang="zh-CN" dirty="0"/>
              <a:t>最高院《民间借贷司法解释》第</a:t>
            </a:r>
            <a:r>
              <a:rPr lang="en-US" altLang="zh-CN" dirty="0"/>
              <a:t>26</a:t>
            </a:r>
            <a:r>
              <a:rPr lang="zh-CN" altLang="zh-CN" dirty="0"/>
              <a:t>条规定， 借贷双方约定的利率未超过年利率</a:t>
            </a:r>
            <a:r>
              <a:rPr lang="en-US" altLang="zh-CN" dirty="0"/>
              <a:t>24%</a:t>
            </a:r>
            <a:r>
              <a:rPr lang="zh-CN" altLang="zh-CN" dirty="0"/>
              <a:t>，出借人请求借款人按照约定的利率支付利息的，人民法院应予支持。借贷双方约定的利率超过年利率</a:t>
            </a:r>
            <a:r>
              <a:rPr lang="en-US" altLang="zh-CN" dirty="0"/>
              <a:t>36%</a:t>
            </a:r>
            <a:r>
              <a:rPr lang="zh-CN" altLang="zh-CN" dirty="0"/>
              <a:t>，超过部分的利息约定无效。借款人请求出借人返还已支付的超过年利率</a:t>
            </a:r>
            <a:r>
              <a:rPr lang="en-US" altLang="zh-CN" dirty="0"/>
              <a:t>36%</a:t>
            </a:r>
            <a:r>
              <a:rPr lang="zh-CN" altLang="zh-CN" dirty="0"/>
              <a:t>部分的利息的，人民法院应予支持。</a:t>
            </a:r>
            <a:endParaRPr lang="zh-CN" altLang="zh-CN" dirty="0"/>
          </a:p>
          <a:p>
            <a:r>
              <a:rPr lang="zh-CN" altLang="zh-CN" dirty="0"/>
              <a:t>故，年化</a:t>
            </a:r>
            <a:r>
              <a:rPr lang="en-US" altLang="zh-CN" dirty="0"/>
              <a:t>24%</a:t>
            </a:r>
            <a:r>
              <a:rPr lang="zh-CN" altLang="zh-CN" dirty="0"/>
              <a:t>以下，法律保护；年化</a:t>
            </a:r>
            <a:r>
              <a:rPr lang="en-US" altLang="zh-CN" dirty="0"/>
              <a:t>36%</a:t>
            </a:r>
            <a:r>
              <a:rPr lang="zh-CN" altLang="zh-CN" dirty="0"/>
              <a:t>以上（含）的利息，不受法律保护；年化</a:t>
            </a:r>
            <a:r>
              <a:rPr lang="en-US" altLang="zh-CN" dirty="0"/>
              <a:t>24%-36%</a:t>
            </a:r>
            <a:r>
              <a:rPr lang="zh-CN" altLang="zh-CN" dirty="0"/>
              <a:t>之间属于自然债务区，如果借入方已将该区间的利息支付给出借方，再想通过法律程序要回来，法律是不支持的。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zh-CN" b="1" dirty="0"/>
              <a:t>（八）巧立名目多收费</a:t>
            </a:r>
            <a:endParaRPr lang="zh-CN" altLang="zh-CN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平台与小明签订了借款合同，合同约定借款金额</a:t>
            </a:r>
            <a:r>
              <a:rPr lang="en-US" altLang="zh-CN" dirty="0"/>
              <a:t>1</a:t>
            </a:r>
            <a:r>
              <a:rPr lang="zh-CN" altLang="zh-CN" dirty="0"/>
              <a:t>万元、月息</a:t>
            </a:r>
            <a:r>
              <a:rPr lang="en-US" altLang="zh-CN" dirty="0"/>
              <a:t>1</a:t>
            </a:r>
            <a:r>
              <a:rPr lang="zh-CN" altLang="zh-CN" dirty="0"/>
              <a:t>分、</a:t>
            </a:r>
            <a:r>
              <a:rPr lang="en-US" altLang="zh-CN" dirty="0"/>
              <a:t>12</a:t>
            </a:r>
            <a:r>
              <a:rPr lang="zh-CN" altLang="zh-CN" dirty="0"/>
              <a:t>个月到期一次归还本息，同时还约定了要收取咨询费</a:t>
            </a:r>
            <a:r>
              <a:rPr lang="en-US" altLang="zh-CN" dirty="0"/>
              <a:t>500</a:t>
            </a:r>
            <a:r>
              <a:rPr lang="zh-CN" altLang="zh-CN" dirty="0"/>
              <a:t>元、手续费</a:t>
            </a:r>
            <a:r>
              <a:rPr lang="en-US" altLang="zh-CN" dirty="0"/>
              <a:t>500</a:t>
            </a:r>
            <a:r>
              <a:rPr lang="zh-CN" altLang="zh-CN" dirty="0"/>
              <a:t>元、违约金及逾期利息均为日千分之五等等。平台实际交付了</a:t>
            </a:r>
            <a:r>
              <a:rPr lang="en-US" altLang="zh-CN" dirty="0"/>
              <a:t>1</a:t>
            </a:r>
            <a:r>
              <a:rPr lang="zh-CN" altLang="zh-CN" dirty="0"/>
              <a:t>万元给小明。但小明第</a:t>
            </a:r>
            <a:r>
              <a:rPr lang="en-US" altLang="zh-CN" dirty="0"/>
              <a:t>13</a:t>
            </a:r>
            <a:r>
              <a:rPr lang="zh-CN" altLang="zh-CN" dirty="0"/>
              <a:t>个月月末才还款，即逾期一个月。平台讨要款项如下：（</a:t>
            </a:r>
            <a:r>
              <a:rPr lang="en-US" altLang="zh-CN" dirty="0"/>
              <a:t>1</a:t>
            </a:r>
            <a:r>
              <a:rPr lang="zh-CN" altLang="zh-CN" dirty="0"/>
              <a:t>）本金</a:t>
            </a:r>
            <a:r>
              <a:rPr lang="en-US" altLang="zh-CN" dirty="0"/>
              <a:t>1</a:t>
            </a:r>
            <a:r>
              <a:rPr lang="zh-CN" altLang="zh-CN" dirty="0"/>
              <a:t>万元；（</a:t>
            </a:r>
            <a:r>
              <a:rPr lang="en-US" altLang="zh-CN" dirty="0"/>
              <a:t>2</a:t>
            </a:r>
            <a:r>
              <a:rPr lang="zh-CN" altLang="zh-CN" dirty="0"/>
              <a:t>）期内月息为</a:t>
            </a:r>
            <a:r>
              <a:rPr lang="en-US" altLang="zh-CN" dirty="0"/>
              <a:t>100</a:t>
            </a:r>
            <a:r>
              <a:rPr lang="zh-CN" altLang="zh-CN" dirty="0"/>
              <a:t>元，</a:t>
            </a:r>
            <a:r>
              <a:rPr lang="en-US" altLang="zh-CN" dirty="0"/>
              <a:t>12</a:t>
            </a:r>
            <a:r>
              <a:rPr lang="zh-CN" altLang="zh-CN" dirty="0"/>
              <a:t>个月利息为</a:t>
            </a:r>
            <a:r>
              <a:rPr lang="en-US" altLang="zh-CN" dirty="0"/>
              <a:t>1200</a:t>
            </a:r>
            <a:r>
              <a:rPr lang="zh-CN" altLang="zh-CN" dirty="0"/>
              <a:t>元；（</a:t>
            </a:r>
            <a:r>
              <a:rPr lang="en-US" altLang="zh-CN" dirty="0"/>
              <a:t>3</a:t>
            </a:r>
            <a:r>
              <a:rPr lang="zh-CN" altLang="zh-CN" dirty="0"/>
              <a:t>）逾期一个月还款，逾期利息按照日千分之五即每天为</a:t>
            </a:r>
            <a:r>
              <a:rPr lang="en-US" altLang="zh-CN" dirty="0"/>
              <a:t>50</a:t>
            </a:r>
            <a:r>
              <a:rPr lang="zh-CN" altLang="zh-CN" dirty="0"/>
              <a:t>元，逾期一月的逾期利息为</a:t>
            </a:r>
            <a:r>
              <a:rPr lang="en-US" altLang="zh-CN" dirty="0"/>
              <a:t>50*30=1500</a:t>
            </a:r>
            <a:r>
              <a:rPr lang="zh-CN" altLang="zh-CN" dirty="0"/>
              <a:t>元，违约金也为</a:t>
            </a:r>
            <a:r>
              <a:rPr lang="en-US" altLang="zh-CN" dirty="0"/>
              <a:t>1500</a:t>
            </a:r>
            <a:r>
              <a:rPr lang="zh-CN" altLang="zh-CN" dirty="0"/>
              <a:t>元，再加上手续费和咨询费</a:t>
            </a:r>
            <a:r>
              <a:rPr lang="en-US" altLang="zh-CN" dirty="0"/>
              <a:t>1000</a:t>
            </a:r>
            <a:r>
              <a:rPr lang="zh-CN" altLang="zh-CN" dirty="0"/>
              <a:t>元，合计</a:t>
            </a:r>
            <a:r>
              <a:rPr lang="en-US" altLang="zh-CN" dirty="0"/>
              <a:t>4000</a:t>
            </a:r>
            <a:r>
              <a:rPr lang="zh-CN" altLang="zh-CN" dirty="0"/>
              <a:t>元。小明一共要向平台返还</a:t>
            </a:r>
            <a:r>
              <a:rPr lang="en-US" altLang="zh-CN" dirty="0"/>
              <a:t>15200</a:t>
            </a:r>
            <a:r>
              <a:rPr lang="zh-CN" altLang="zh-CN" dirty="0"/>
              <a:t>元。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/>
              <a:t>（八）巧立名目多收费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zh-CN" altLang="zh-CN" b="1" dirty="0"/>
              <a:t>法律分析：</a:t>
            </a:r>
            <a:r>
              <a:rPr lang="zh-CN" altLang="zh-CN" dirty="0"/>
              <a:t>《民间借贷司法解释》第</a:t>
            </a:r>
            <a:r>
              <a:rPr lang="en-US" altLang="zh-CN" dirty="0"/>
              <a:t>30</a:t>
            </a:r>
            <a:r>
              <a:rPr lang="zh-CN" altLang="zh-CN" dirty="0"/>
              <a:t>条 出借人与借款人既约定了逾期利率，又约定了违约金或者其他费用，出借人可以选择主张逾期利息、违约金或者其他费用，也可以一并主张，但总计超过年利率</a:t>
            </a:r>
            <a:r>
              <a:rPr lang="en-US" altLang="zh-CN" dirty="0"/>
              <a:t>24%</a:t>
            </a:r>
            <a:r>
              <a:rPr lang="zh-CN" altLang="zh-CN" dirty="0"/>
              <a:t>的部分，人民法院不予支持。本案中，小明与平台借款金额为</a:t>
            </a:r>
            <a:r>
              <a:rPr lang="en-US" altLang="zh-CN" dirty="0"/>
              <a:t>1</a:t>
            </a:r>
            <a:r>
              <a:rPr lang="zh-CN" altLang="zh-CN" dirty="0"/>
              <a:t>万元，期内利息属合法范畴。但违约金、逾期利息、手续费、咨询费等总计不能超过年利率</a:t>
            </a:r>
            <a:r>
              <a:rPr lang="en-US" altLang="zh-CN" dirty="0"/>
              <a:t>24%</a:t>
            </a:r>
            <a:r>
              <a:rPr lang="zh-CN" altLang="zh-CN" dirty="0"/>
              <a:t>即</a:t>
            </a:r>
            <a:r>
              <a:rPr lang="en-US" altLang="zh-CN" dirty="0"/>
              <a:t>2400</a:t>
            </a:r>
            <a:r>
              <a:rPr lang="zh-CN" altLang="zh-CN" dirty="0"/>
              <a:t>元。故，小明只需返还</a:t>
            </a:r>
            <a:r>
              <a:rPr lang="en-US" altLang="zh-CN" dirty="0"/>
              <a:t>1</a:t>
            </a:r>
            <a:r>
              <a:rPr lang="zh-CN" altLang="zh-CN" dirty="0"/>
              <a:t>万元</a:t>
            </a:r>
            <a:r>
              <a:rPr lang="en-US" altLang="zh-CN" dirty="0"/>
              <a:t>+1200</a:t>
            </a:r>
            <a:r>
              <a:rPr lang="zh-CN" altLang="zh-CN" dirty="0"/>
              <a:t>元</a:t>
            </a:r>
            <a:r>
              <a:rPr lang="en-US" altLang="zh-CN" dirty="0"/>
              <a:t>+2400</a:t>
            </a:r>
            <a:r>
              <a:rPr lang="zh-CN" altLang="zh-CN" dirty="0"/>
              <a:t>元</a:t>
            </a:r>
            <a:r>
              <a:rPr lang="en-US" altLang="zh-CN" dirty="0"/>
              <a:t>=13600</a:t>
            </a:r>
            <a:r>
              <a:rPr lang="zh-CN" altLang="zh-CN" dirty="0"/>
              <a:t>元。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b="1" dirty="0"/>
              <a:t>（九）连环贷导致学生债台高筑</a:t>
            </a:r>
            <a:endParaRPr lang="zh-CN" altLang="zh-CN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学生小明与平台</a:t>
            </a:r>
            <a:r>
              <a:rPr lang="en-US" altLang="zh-CN" dirty="0"/>
              <a:t>A</a:t>
            </a:r>
            <a:r>
              <a:rPr lang="zh-CN" altLang="zh-CN" dirty="0"/>
              <a:t>签订借款合同，合同约定借款金额</a:t>
            </a:r>
            <a:r>
              <a:rPr lang="en-US" altLang="zh-CN" dirty="0"/>
              <a:t>1</a:t>
            </a:r>
            <a:r>
              <a:rPr lang="zh-CN" altLang="zh-CN" dirty="0"/>
              <a:t>万元，月息</a:t>
            </a:r>
            <a:r>
              <a:rPr lang="en-US" altLang="zh-CN" dirty="0"/>
              <a:t>2</a:t>
            </a:r>
            <a:r>
              <a:rPr lang="zh-CN" altLang="zh-CN" dirty="0"/>
              <a:t>分，三个月归还。平台</a:t>
            </a:r>
            <a:r>
              <a:rPr lang="en-US" altLang="zh-CN" dirty="0"/>
              <a:t>A</a:t>
            </a:r>
            <a:r>
              <a:rPr lang="zh-CN" altLang="zh-CN" dirty="0"/>
              <a:t>转账</a:t>
            </a:r>
            <a:r>
              <a:rPr lang="en-US" altLang="zh-CN" dirty="0"/>
              <a:t>1</a:t>
            </a:r>
            <a:r>
              <a:rPr lang="zh-CN" altLang="zh-CN" dirty="0"/>
              <a:t>万给小明，但小明取出后，平台</a:t>
            </a:r>
            <a:r>
              <a:rPr lang="en-US" altLang="zh-CN" dirty="0"/>
              <a:t>A</a:t>
            </a:r>
            <a:r>
              <a:rPr lang="zh-CN" altLang="zh-CN" dirty="0"/>
              <a:t>又拿走了</a:t>
            </a:r>
            <a:r>
              <a:rPr lang="en-US" altLang="zh-CN" dirty="0"/>
              <a:t>5000</a:t>
            </a:r>
            <a:r>
              <a:rPr lang="zh-CN" altLang="zh-CN" dirty="0"/>
              <a:t>元，小明只拿到了</a:t>
            </a:r>
            <a:r>
              <a:rPr lang="en-US" altLang="zh-CN" dirty="0"/>
              <a:t>5000</a:t>
            </a:r>
            <a:r>
              <a:rPr lang="zh-CN" altLang="zh-CN" dirty="0"/>
              <a:t>元。到期平台</a:t>
            </a:r>
            <a:r>
              <a:rPr lang="en-US" altLang="zh-CN" dirty="0"/>
              <a:t>A</a:t>
            </a:r>
            <a:r>
              <a:rPr lang="zh-CN" altLang="zh-CN" dirty="0"/>
              <a:t>威胁恐吓小明还款</a:t>
            </a:r>
            <a:r>
              <a:rPr lang="en-US" altLang="zh-CN" dirty="0"/>
              <a:t>1</a:t>
            </a:r>
            <a:r>
              <a:rPr lang="zh-CN" altLang="zh-CN" dirty="0"/>
              <a:t>万元。小明无力还款，平台</a:t>
            </a:r>
            <a:r>
              <a:rPr lang="en-US" altLang="zh-CN" dirty="0"/>
              <a:t>A</a:t>
            </a:r>
            <a:r>
              <a:rPr lang="zh-CN" altLang="zh-CN" dirty="0"/>
              <a:t>又让小明向平台</a:t>
            </a:r>
            <a:r>
              <a:rPr lang="en-US" altLang="zh-CN" dirty="0"/>
              <a:t>B</a:t>
            </a:r>
            <a:r>
              <a:rPr lang="zh-CN" altLang="zh-CN" dirty="0"/>
              <a:t>借款</a:t>
            </a:r>
            <a:r>
              <a:rPr lang="en-US" altLang="zh-CN" dirty="0"/>
              <a:t>2</a:t>
            </a:r>
            <a:r>
              <a:rPr lang="zh-CN" altLang="zh-CN" dirty="0"/>
              <a:t>万元，平台</a:t>
            </a:r>
            <a:r>
              <a:rPr lang="en-US" altLang="zh-CN" dirty="0"/>
              <a:t>B</a:t>
            </a:r>
            <a:r>
              <a:rPr lang="zh-CN" altLang="zh-CN" dirty="0"/>
              <a:t>用同样的手法，小明实际只拿到了</a:t>
            </a:r>
            <a:r>
              <a:rPr lang="en-US" altLang="zh-CN" dirty="0"/>
              <a:t>1</a:t>
            </a:r>
            <a:r>
              <a:rPr lang="zh-CN" altLang="zh-CN" dirty="0"/>
              <a:t>万元，用新贷还了平台</a:t>
            </a:r>
            <a:r>
              <a:rPr lang="en-US" altLang="zh-CN" dirty="0"/>
              <a:t>A</a:t>
            </a:r>
            <a:r>
              <a:rPr lang="zh-CN" altLang="zh-CN" dirty="0"/>
              <a:t>的老贷。平台</a:t>
            </a:r>
            <a:r>
              <a:rPr lang="en-US" altLang="zh-CN" dirty="0"/>
              <a:t>B</a:t>
            </a:r>
            <a:r>
              <a:rPr lang="zh-CN" altLang="zh-CN" dirty="0"/>
              <a:t>的</a:t>
            </a:r>
            <a:r>
              <a:rPr lang="en-US" altLang="zh-CN" dirty="0"/>
              <a:t>2</a:t>
            </a:r>
            <a:r>
              <a:rPr lang="zh-CN" altLang="zh-CN" dirty="0"/>
              <a:t>万到期后，又逼迫小明向平台</a:t>
            </a:r>
            <a:r>
              <a:rPr lang="en-US" altLang="zh-CN" dirty="0"/>
              <a:t>C</a:t>
            </a:r>
            <a:r>
              <a:rPr lang="zh-CN" altLang="zh-CN" dirty="0"/>
              <a:t>借款</a:t>
            </a:r>
            <a:r>
              <a:rPr lang="en-US" altLang="zh-CN" dirty="0"/>
              <a:t>4</a:t>
            </a:r>
            <a:r>
              <a:rPr lang="zh-CN" altLang="zh-CN" dirty="0"/>
              <a:t>万，小明实际只拿到</a:t>
            </a:r>
            <a:r>
              <a:rPr lang="en-US" altLang="zh-CN" dirty="0"/>
              <a:t>2</a:t>
            </a:r>
            <a:r>
              <a:rPr lang="zh-CN" altLang="zh-CN" dirty="0"/>
              <a:t>万归还平台</a:t>
            </a:r>
            <a:r>
              <a:rPr lang="en-US" altLang="zh-CN" dirty="0"/>
              <a:t>B</a:t>
            </a:r>
            <a:r>
              <a:rPr lang="zh-CN" altLang="zh-CN" dirty="0"/>
              <a:t>。至此，小明实际最初借款仅</a:t>
            </a:r>
            <a:r>
              <a:rPr lang="en-US" altLang="zh-CN" dirty="0"/>
              <a:t>5000</a:t>
            </a:r>
            <a:r>
              <a:rPr lang="zh-CN" altLang="zh-CN" dirty="0"/>
              <a:t>元，但形式上背负了</a:t>
            </a:r>
            <a:r>
              <a:rPr lang="en-US" altLang="zh-CN" dirty="0"/>
              <a:t>4</a:t>
            </a:r>
            <a:r>
              <a:rPr lang="zh-CN" altLang="zh-CN" dirty="0"/>
              <a:t>万的债务。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sz="2900" b="1" dirty="0"/>
              <a:t>（九）连环贷导致学生债台高筑</a:t>
            </a:r>
            <a:endParaRPr lang="en-US" altLang="zh-CN" sz="2900" b="1" dirty="0"/>
          </a:p>
          <a:p>
            <a:r>
              <a:rPr lang="zh-CN" altLang="zh-CN" sz="2900" b="1" dirty="0"/>
              <a:t>法律分析：</a:t>
            </a:r>
            <a:endParaRPr lang="zh-CN" altLang="zh-CN" sz="2900" dirty="0"/>
          </a:p>
          <a:p>
            <a:r>
              <a:rPr lang="zh-CN" altLang="zh-CN" sz="2900" dirty="0"/>
              <a:t>涉嫌套路贷。</a:t>
            </a:r>
            <a:r>
              <a:rPr lang="en-US" altLang="zh-CN" sz="2900" dirty="0"/>
              <a:t>2019</a:t>
            </a:r>
            <a:r>
              <a:rPr lang="zh-CN" altLang="zh-CN" sz="2900" dirty="0"/>
              <a:t>年</a:t>
            </a:r>
            <a:r>
              <a:rPr lang="en-US" altLang="zh-CN" sz="2900" dirty="0"/>
              <a:t>4</a:t>
            </a:r>
            <a:r>
              <a:rPr lang="zh-CN" altLang="zh-CN" sz="2900" dirty="0"/>
              <a:t>月</a:t>
            </a:r>
            <a:r>
              <a:rPr lang="en-US" altLang="zh-CN" sz="2900" dirty="0"/>
              <a:t>9</a:t>
            </a:r>
            <a:r>
              <a:rPr lang="zh-CN" altLang="zh-CN" sz="2900" dirty="0"/>
              <a:t>日生效的两高两部《办理“套路贷”刑事案件若干问题的意见》第一条第</a:t>
            </a:r>
            <a:r>
              <a:rPr lang="en-US" altLang="zh-CN" sz="2900" dirty="0"/>
              <a:t>3</a:t>
            </a:r>
            <a:r>
              <a:rPr lang="zh-CN" altLang="zh-CN" sz="2900" dirty="0"/>
              <a:t>款第（</a:t>
            </a:r>
            <a:r>
              <a:rPr lang="en-US" altLang="zh-CN" sz="2900" dirty="0"/>
              <a:t>4</a:t>
            </a:r>
            <a:r>
              <a:rPr lang="zh-CN" altLang="zh-CN" sz="2900" dirty="0"/>
              <a:t>）项规定，实践中，“套路贷”的常见犯罪手法和步骤包括但不限于以下情形：（</a:t>
            </a:r>
            <a:r>
              <a:rPr lang="en-US" altLang="zh-CN" sz="2900" dirty="0"/>
              <a:t>4</a:t>
            </a:r>
            <a:r>
              <a:rPr lang="zh-CN" altLang="zh-CN" sz="2900" dirty="0"/>
              <a:t>）恶意垒高借款金额：当被害人无力偿还时，有的犯罪嫌疑人、被告人会安排其所属公司或者指定的关联公司、关联人员为被害人偿还“借款”，继而与被害人签订金额更大的虚高“借贷”协议或相关协议，通过这种“转单平账”、“以贷还贷”的方式不断垒高“债务”。</a:t>
            </a:r>
            <a:endParaRPr lang="zh-CN" altLang="zh-CN" sz="2900" dirty="0"/>
          </a:p>
          <a:p>
            <a:r>
              <a:rPr lang="zh-CN" altLang="zh-CN" sz="2900" dirty="0"/>
              <a:t>《套路贷意见》第</a:t>
            </a:r>
            <a:r>
              <a:rPr lang="en-US" altLang="zh-CN" sz="2900" dirty="0"/>
              <a:t>2</a:t>
            </a:r>
            <a:r>
              <a:rPr lang="zh-CN" altLang="zh-CN" sz="2900" dirty="0"/>
              <a:t>条第</a:t>
            </a:r>
            <a:r>
              <a:rPr lang="en-US" altLang="zh-CN" sz="2900" dirty="0"/>
              <a:t>4</a:t>
            </a:r>
            <a:r>
              <a:rPr lang="zh-CN" altLang="zh-CN" sz="2900" dirty="0"/>
              <a:t>款规定，实施“套路贷”过程中，未采用明显的暴力或者威胁手段，其行为特征从整体上表现为以非法占有为目的，通过虚构事实、隐瞒真相骗取被害人财物的，一般以诈骗罪定罪处罚；对于在实施“套路贷”过程中多种手段并用，构成诈骗、敲诈勒索、非法拘禁、虚假诉讼、寻衅滋事、强迫交易、抢劫、绑架等多种犯罪的，应当根据具体案件事实，区分不同情况，依照刑法及有关司法解释的规定数罪并罚或者择一重处。</a:t>
            </a:r>
            <a:endParaRPr lang="zh-CN" altLang="zh-CN" sz="2900" dirty="0"/>
          </a:p>
          <a:p>
            <a:pPr marL="0" indent="0">
              <a:buNone/>
            </a:pPr>
            <a:endParaRPr lang="zh-CN" altLang="zh-CN" sz="2900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一、</a:t>
            </a:r>
            <a:r>
              <a:rPr lang="zh-CN" altLang="zh-CN" b="1" dirty="0"/>
              <a:t>“校园贷”引发的悲剧</a:t>
            </a:r>
            <a:endParaRPr lang="en-US" altLang="zh-CN" b="1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r>
              <a:rPr lang="zh-CN" altLang="en-US" dirty="0"/>
              <a:t>二、</a:t>
            </a:r>
            <a:r>
              <a:rPr lang="zh-CN" altLang="zh-CN" b="1" dirty="0"/>
              <a:t>“校园贷”的概念、特征及类型</a:t>
            </a:r>
            <a:endParaRPr lang="en-US" altLang="zh-CN" b="1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r>
              <a:rPr lang="zh-CN" altLang="zh-CN" b="1" dirty="0"/>
              <a:t>三、我国“校园贷”的发展历程</a:t>
            </a:r>
            <a:endParaRPr lang="en-US" altLang="zh-CN" b="1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r>
              <a:rPr lang="zh-CN" altLang="zh-CN" b="1" dirty="0"/>
              <a:t>四、不良“校园贷”的违法类型及法律分析</a:t>
            </a:r>
            <a:endParaRPr lang="en-US" altLang="zh-CN" b="1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b="1" dirty="0"/>
              <a:t>五</a:t>
            </a:r>
            <a:r>
              <a:rPr lang="zh-CN" altLang="zh-CN" b="1" dirty="0"/>
              <a:t>、从学生自身角度谈“校园贷”的防范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  <a:endParaRPr lang="zh-CN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b="1" dirty="0"/>
              <a:t>（十）虚假宣传：宣称月息</a:t>
            </a:r>
            <a:r>
              <a:rPr lang="en-US" altLang="zh-CN" b="1" dirty="0"/>
              <a:t>0.99%</a:t>
            </a:r>
            <a:r>
              <a:rPr lang="zh-CN" altLang="zh-CN" b="1" dirty="0"/>
              <a:t>实际年息达到</a:t>
            </a:r>
            <a:r>
              <a:rPr lang="en-US" altLang="zh-CN" b="1" dirty="0"/>
              <a:t>40%</a:t>
            </a:r>
            <a:endParaRPr lang="zh-CN" altLang="zh-CN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新华网曾报道了这样一则案例，某平台对外广告宣称，贷款月利率不到一分为</a:t>
            </a:r>
            <a:r>
              <a:rPr lang="en-US" altLang="zh-CN" dirty="0"/>
              <a:t>0.99%</a:t>
            </a:r>
            <a:r>
              <a:rPr lang="zh-CN" altLang="zh-CN" dirty="0"/>
              <a:t>。有大学生就向该校园贷平台借了</a:t>
            </a:r>
            <a:r>
              <a:rPr lang="en-US" altLang="zh-CN" dirty="0"/>
              <a:t>10000</a:t>
            </a:r>
            <a:r>
              <a:rPr lang="zh-CN" altLang="zh-CN" dirty="0"/>
              <a:t>元，分</a:t>
            </a:r>
            <a:r>
              <a:rPr lang="en-US" altLang="zh-CN" dirty="0"/>
              <a:t>12</a:t>
            </a:r>
            <a:r>
              <a:rPr lang="zh-CN" altLang="zh-CN" dirty="0"/>
              <a:t>期还款。但实际上，每个月的利息并非</a:t>
            </a:r>
            <a:r>
              <a:rPr lang="en-US" altLang="zh-CN" dirty="0"/>
              <a:t>99</a:t>
            </a:r>
            <a:r>
              <a:rPr lang="zh-CN" altLang="zh-CN" dirty="0"/>
              <a:t>元。由于借款平台要先扣除</a:t>
            </a:r>
            <a:r>
              <a:rPr lang="en-US" altLang="zh-CN" dirty="0"/>
              <a:t>2000</a:t>
            </a:r>
            <a:r>
              <a:rPr lang="zh-CN" altLang="zh-CN" dirty="0"/>
              <a:t>元服务费，该借款人拿到手就只有</a:t>
            </a:r>
            <a:r>
              <a:rPr lang="en-US" altLang="zh-CN" dirty="0"/>
              <a:t>8000</a:t>
            </a:r>
            <a:r>
              <a:rPr lang="zh-CN" altLang="zh-CN" dirty="0"/>
              <a:t>元，而还款单显示每月要还款</a:t>
            </a:r>
            <a:r>
              <a:rPr lang="en-US" altLang="zh-CN" dirty="0"/>
              <a:t>932.33</a:t>
            </a:r>
            <a:r>
              <a:rPr lang="zh-CN" altLang="zh-CN" dirty="0"/>
              <a:t>元。</a:t>
            </a:r>
            <a:r>
              <a:rPr lang="en-US" altLang="zh-CN" dirty="0"/>
              <a:t>12</a:t>
            </a:r>
            <a:r>
              <a:rPr lang="zh-CN" altLang="zh-CN" dirty="0"/>
              <a:t>个月实际要还</a:t>
            </a:r>
            <a:r>
              <a:rPr lang="en-US" altLang="zh-CN" dirty="0"/>
              <a:t>11187</a:t>
            </a:r>
            <a:r>
              <a:rPr lang="zh-CN" altLang="zh-CN" dirty="0"/>
              <a:t>元，其中实际利息就达</a:t>
            </a:r>
            <a:r>
              <a:rPr lang="en-US" altLang="zh-CN" dirty="0"/>
              <a:t>3187</a:t>
            </a:r>
            <a:r>
              <a:rPr lang="zh-CN" altLang="zh-CN" dirty="0"/>
              <a:t>元，如此一算，实际年化利息达到</a:t>
            </a:r>
            <a:r>
              <a:rPr lang="en-US" altLang="zh-CN" dirty="0"/>
              <a:t>39.8%</a:t>
            </a:r>
            <a:r>
              <a:rPr lang="zh-CN" altLang="zh-CN" dirty="0"/>
              <a:t>（</a:t>
            </a:r>
            <a:r>
              <a:rPr lang="en-US" altLang="zh-CN" dirty="0"/>
              <a:t>932.33/8000</a:t>
            </a:r>
            <a:r>
              <a:rPr lang="zh-CN" altLang="zh-CN" dirty="0"/>
              <a:t>）近</a:t>
            </a:r>
            <a:r>
              <a:rPr lang="en-US" altLang="zh-CN" dirty="0"/>
              <a:t>40%</a:t>
            </a:r>
            <a:r>
              <a:rPr lang="zh-CN" altLang="zh-CN" dirty="0"/>
              <a:t>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CN" altLang="en-US" sz="2600" dirty="0"/>
              <a:t>（</a:t>
            </a:r>
            <a:r>
              <a:rPr lang="zh-CN" altLang="en-US" sz="2600" b="1" dirty="0"/>
              <a:t>十）虚假宣传：宣称月息</a:t>
            </a:r>
            <a:r>
              <a:rPr lang="en-US" altLang="zh-CN" sz="2600" b="1" dirty="0"/>
              <a:t>0.99%</a:t>
            </a:r>
            <a:r>
              <a:rPr lang="zh-CN" altLang="en-US" sz="2600" b="1" dirty="0"/>
              <a:t>实际年息达到</a:t>
            </a:r>
            <a:r>
              <a:rPr lang="en-US" altLang="zh-CN" sz="2600" b="1" dirty="0"/>
              <a:t>40%</a:t>
            </a:r>
            <a:endParaRPr lang="zh-CN" altLang="zh-CN" sz="2600" b="1" dirty="0"/>
          </a:p>
          <a:p>
            <a:r>
              <a:rPr lang="zh-CN" altLang="zh-CN" sz="2600" b="1" dirty="0"/>
              <a:t>法律分析：</a:t>
            </a:r>
            <a:endParaRPr lang="zh-CN" altLang="zh-CN" sz="2600" dirty="0"/>
          </a:p>
          <a:p>
            <a:r>
              <a:rPr lang="en-US" altLang="zh-CN" sz="2600" dirty="0"/>
              <a:t>1</a:t>
            </a:r>
            <a:r>
              <a:rPr lang="zh-CN" altLang="zh-CN" sz="2600" dirty="0"/>
              <a:t>、侵犯了消费者的知情权，违反了《反不正当竞争法》。</a:t>
            </a:r>
            <a:endParaRPr lang="zh-CN" altLang="zh-CN" sz="2600" dirty="0"/>
          </a:p>
          <a:p>
            <a:r>
              <a:rPr lang="zh-CN" altLang="zh-CN" sz="2600" dirty="0"/>
              <a:t>《消费者权益保护法》第</a:t>
            </a:r>
            <a:r>
              <a:rPr lang="en-US" altLang="zh-CN" sz="2600" dirty="0"/>
              <a:t>8</a:t>
            </a:r>
            <a:r>
              <a:rPr lang="zh-CN" altLang="zh-CN" sz="2600" dirty="0"/>
              <a:t>条规定，消费者享有知悉其购买、使用的商品或接受的服务的真实情况的权利。校园贷平台并没有把收费信息全部公开，侵犯了消费者的知情权。</a:t>
            </a:r>
            <a:endParaRPr lang="zh-CN" altLang="zh-CN" sz="2600" dirty="0"/>
          </a:p>
          <a:p>
            <a:r>
              <a:rPr lang="zh-CN" altLang="zh-CN" sz="2600" dirty="0"/>
              <a:t>《消费者权益保护法》第</a:t>
            </a:r>
            <a:r>
              <a:rPr lang="en-US" altLang="zh-CN" sz="2600" dirty="0"/>
              <a:t>56</a:t>
            </a:r>
            <a:r>
              <a:rPr lang="zh-CN" altLang="zh-CN" sz="2600" dirty="0"/>
              <a:t>条经营者有下列情形之一，除承担相应的民事责任外，其他有关法律、法规对处罚机关和处罚方式有规定的，依照法律、法规的规定执行；法律、法规未作规定的，由工商行政管理部门或者其他有关行政部门责令改正，可以根据情节单处或者并处警告、没收违法所得、处以违法所得一倍以上十倍以下的罚款，没有违法所得的，处以五十万元以下的罚款；情节严重的，责令停业整顿、吊销营业执照：</a:t>
            </a:r>
            <a:r>
              <a:rPr lang="zh-CN" altLang="zh-CN" sz="2600" u="sng" dirty="0"/>
              <a:t>（六）对商品或者服务作虚假或者引人误解的宣传的；</a:t>
            </a:r>
            <a:endParaRPr lang="zh-CN" altLang="zh-CN" sz="2600" dirty="0"/>
          </a:p>
          <a:p>
            <a:pPr marL="0" indent="0">
              <a:buNone/>
            </a:pPr>
            <a:r>
              <a:rPr lang="en-US" altLang="zh-CN" sz="2600" dirty="0"/>
              <a:t> </a:t>
            </a:r>
            <a:endParaRPr lang="zh-CN" altLang="zh-CN" sz="2600" dirty="0"/>
          </a:p>
          <a:p>
            <a:r>
              <a:rPr lang="zh-CN" altLang="zh-CN" sz="2600" dirty="0"/>
              <a:t>《反不正当竞争法》第</a:t>
            </a:r>
            <a:r>
              <a:rPr lang="en-US" altLang="zh-CN" sz="2600" dirty="0"/>
              <a:t>8</a:t>
            </a:r>
            <a:r>
              <a:rPr lang="zh-CN" altLang="zh-CN" sz="2600" dirty="0"/>
              <a:t>条规定，经营者不得对其商品的性能、功能、质量、销售状况、用户评价、曾获荣誉等作虚假或引人误解的商业宣传，欺骗、误导消费者。</a:t>
            </a:r>
            <a:endParaRPr lang="zh-CN" altLang="zh-CN" sz="2600" dirty="0"/>
          </a:p>
          <a:p>
            <a:pPr marL="0" indent="0">
              <a:buNone/>
            </a:pPr>
            <a:r>
              <a:rPr lang="en-US" altLang="zh-CN" sz="2600" dirty="0"/>
              <a:t> </a:t>
            </a:r>
            <a:endParaRPr lang="zh-CN" altLang="zh-CN" sz="2600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zh-CN" altLang="zh-CN" dirty="0"/>
          </a:p>
          <a:p>
            <a:r>
              <a:rPr lang="en-US" altLang="zh-CN" dirty="0"/>
              <a:t> </a:t>
            </a:r>
            <a:r>
              <a:rPr lang="zh-CN" altLang="en-US" dirty="0"/>
              <a:t>（</a:t>
            </a:r>
            <a:r>
              <a:rPr lang="zh-CN" altLang="en-US" b="1" dirty="0"/>
              <a:t>十）虚假宣传：宣称月息</a:t>
            </a:r>
            <a:r>
              <a:rPr lang="en-US" altLang="zh-CN" b="1" dirty="0"/>
              <a:t>0.99%</a:t>
            </a:r>
            <a:r>
              <a:rPr lang="zh-CN" altLang="en-US" b="1" dirty="0"/>
              <a:t>实际年息达到</a:t>
            </a:r>
            <a:r>
              <a:rPr lang="en-US" altLang="zh-CN" b="1" dirty="0"/>
              <a:t>40%</a:t>
            </a:r>
            <a:endParaRPr lang="zh-CN" altLang="zh-CN" dirty="0"/>
          </a:p>
          <a:p>
            <a:r>
              <a:rPr lang="en-US" altLang="zh-CN" dirty="0"/>
              <a:t>2</a:t>
            </a:r>
            <a:r>
              <a:rPr lang="zh-CN" altLang="zh-CN" dirty="0"/>
              <a:t>、涉嫌虚假广告，应予以行政处罚</a:t>
            </a:r>
            <a:endParaRPr lang="zh-CN" altLang="zh-CN" dirty="0"/>
          </a:p>
          <a:p>
            <a:r>
              <a:rPr lang="zh-CN" altLang="zh-CN" dirty="0"/>
              <a:t>《广告法》第</a:t>
            </a:r>
            <a:r>
              <a:rPr lang="en-US" altLang="zh-CN" dirty="0"/>
              <a:t>28</a:t>
            </a:r>
            <a:r>
              <a:rPr lang="zh-CN" altLang="zh-CN" dirty="0"/>
              <a:t>条 广告以虚假或者引人误解的内容欺骗、误导消费者的，构成虚假广告。广告有下列情形之一的，为虚假广告：（二）商品的性能、功能、产地、用途、质量、规格、成分、价格、生产者、有效期限、销售状况、曾获荣誉等信息，或者服务的内容、提供者、形式、质量、</a:t>
            </a:r>
            <a:r>
              <a:rPr lang="zh-CN" altLang="zh-CN" b="1" dirty="0"/>
              <a:t>价格</a:t>
            </a:r>
            <a:r>
              <a:rPr lang="zh-CN" altLang="zh-CN" dirty="0"/>
              <a:t>、销售状况、曾获荣誉等信息，以及与商品或者服务有关的允诺等信息与实际情况不符，对购买行为有实质性影响的；</a:t>
            </a:r>
            <a:endParaRPr lang="zh-CN" altLang="zh-CN" dirty="0"/>
          </a:p>
          <a:p>
            <a:r>
              <a:rPr lang="zh-CN" altLang="zh-CN" dirty="0"/>
              <a:t>《广告法》第</a:t>
            </a:r>
            <a:r>
              <a:rPr lang="en-US" altLang="zh-CN" dirty="0"/>
              <a:t>55</a:t>
            </a:r>
            <a:r>
              <a:rPr lang="zh-CN" altLang="zh-CN" dirty="0"/>
              <a:t>条　违反本法规定，发布虚假广告的，由工商行政管理部门责令停止发布广告，责令广告主在相应范围内消除影响，处广告费用三倍以上五倍以下的罚款，广告费用无法计算或者明显偏低的，</a:t>
            </a:r>
            <a:r>
              <a:rPr lang="zh-CN" altLang="zh-CN" b="1" dirty="0"/>
              <a:t>处二十万元以上一百万元以下的罚款；</a:t>
            </a:r>
            <a:r>
              <a:rPr lang="zh-CN" altLang="zh-CN" dirty="0"/>
              <a:t>两年内有三次以上违法行为或者有其他严重情节的，处广告费用五倍以上十倍以下的罚款，广告费用无法计算或者明显偏低的，处一百万元以上二百万元以下的罚款，可以吊销营业执照，并由广告审查机关撤销广告审查批准文件、一年内不受理其广告审查申请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zh-CN" b="1" dirty="0"/>
              <a:t>（十一）裸贷、肉偿、暴力催收违法犯罪</a:t>
            </a:r>
            <a:endParaRPr lang="zh-CN" altLang="zh-CN" dirty="0"/>
          </a:p>
          <a:p>
            <a:r>
              <a:rPr lang="zh-CN" altLang="zh-CN" b="1" dirty="0"/>
              <a:t>举例：</a:t>
            </a:r>
            <a:r>
              <a:rPr lang="zh-CN" altLang="zh-CN" dirty="0"/>
              <a:t>合肥某职业学校一大二女生，就通过裸贷借钱用来和男友花销。借来自用的本金不到</a:t>
            </a:r>
            <a:r>
              <a:rPr lang="en-US" altLang="zh-CN" dirty="0"/>
              <a:t>5</a:t>
            </a:r>
            <a:r>
              <a:rPr lang="zh-CN" altLang="zh-CN" dirty="0"/>
              <a:t>万元，一年不到，欠下的贷款本金已高达</a:t>
            </a:r>
            <a:r>
              <a:rPr lang="en-US" altLang="zh-CN" dirty="0"/>
              <a:t>30</a:t>
            </a:r>
            <a:r>
              <a:rPr lang="zh-CN" altLang="zh-CN" dirty="0"/>
              <a:t>万元，本息合计更是达</a:t>
            </a:r>
            <a:r>
              <a:rPr lang="en-US" altLang="zh-CN" dirty="0"/>
              <a:t>50</a:t>
            </a:r>
            <a:r>
              <a:rPr lang="zh-CN" altLang="zh-CN" dirty="0"/>
              <a:t>多万元。因还不起钱，其裸持身份证照片被曝上网，家人电话也被催债电话打爆。不得已，家人在报警同时，正在变卖唯一住房还款。裸条事件发生以后，相关各部门已积极介入治理，但裸条资源仍旧在网上传播，裸条借贷还在继续，甚至还出现了胁迫裸贷女大学生“肉偿”的事件。</a:t>
            </a:r>
            <a:endParaRPr lang="zh-CN" altLang="zh-CN" dirty="0"/>
          </a:p>
          <a:p>
            <a:r>
              <a:rPr lang="en-US" altLang="zh-CN" dirty="0"/>
              <a:t>20</a:t>
            </a:r>
            <a:r>
              <a:rPr lang="zh-CN" altLang="zh-CN" dirty="0"/>
              <a:t>岁的大三女生小茜（化名），通过裸持借贷向杨某贷款</a:t>
            </a:r>
            <a:r>
              <a:rPr lang="en-US" altLang="zh-CN" dirty="0"/>
              <a:t>1000</a:t>
            </a:r>
            <a:r>
              <a:rPr lang="zh-CN" altLang="zh-CN" dirty="0"/>
              <a:t>元，扣除利息实际到手</a:t>
            </a:r>
            <a:r>
              <a:rPr lang="en-US" altLang="zh-CN" dirty="0"/>
              <a:t>850</a:t>
            </a:r>
            <a:r>
              <a:rPr lang="zh-CN" altLang="zh-CN" dirty="0"/>
              <a:t>元，商定周息为</a:t>
            </a:r>
            <a:r>
              <a:rPr lang="en-US" altLang="zh-CN" dirty="0"/>
              <a:t>15%</a:t>
            </a:r>
            <a:r>
              <a:rPr lang="zh-CN" altLang="zh-CN" dirty="0"/>
              <a:t>。后来因利息太高无法偿还，被放贷人杨某威胁以卖淫还债，小茜无奈通过媒体报警。</a:t>
            </a:r>
            <a:r>
              <a:rPr lang="en-US" altLang="zh-CN" dirty="0"/>
              <a:t>2017</a:t>
            </a:r>
            <a:r>
              <a:rPr lang="zh-CN" altLang="zh-CN" dirty="0"/>
              <a:t>年</a:t>
            </a:r>
            <a:r>
              <a:rPr lang="en-US" altLang="zh-CN" dirty="0"/>
              <a:t>1</a:t>
            </a:r>
            <a:r>
              <a:rPr lang="zh-CN" altLang="zh-CN" dirty="0"/>
              <a:t>月，甘肃省定西市警方抓获了杨某，他曾胁迫两位裸贷女子发生性关系，</a:t>
            </a:r>
            <a:r>
              <a:rPr lang="zh-CN" altLang="zh-CN" b="1" dirty="0"/>
              <a:t>这是全国首例因裸贷而被刑拘的事件。</a:t>
            </a:r>
            <a:r>
              <a:rPr lang="zh-CN" altLang="zh-CN" dirty="0"/>
              <a:t>　　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b="1" dirty="0"/>
              <a:t>（十一）裸贷、肉偿、暴力催收违法犯罪</a:t>
            </a:r>
            <a:endParaRPr lang="en-US" altLang="zh-CN" b="1" dirty="0"/>
          </a:p>
          <a:p>
            <a:r>
              <a:rPr lang="zh-CN" altLang="zh-CN" dirty="0"/>
              <a:t>　</a:t>
            </a:r>
            <a:r>
              <a:rPr lang="zh-CN" altLang="zh-CN" b="1" dirty="0"/>
              <a:t>法律分析：</a:t>
            </a:r>
            <a:endParaRPr lang="zh-CN" altLang="zh-CN" dirty="0"/>
          </a:p>
          <a:p>
            <a:r>
              <a:rPr lang="zh-CN" altLang="zh-CN" dirty="0"/>
              <a:t>“校园贷”中放贷人若以“裸照”相威胁或者以限制人身自由的方式要求偿债，甚至借机索要远超“校园贷”本息之财物的，可以敲诈勒索罪、非法拘禁罪甚至绑架罪追究刑事责任。若放贷人以公开裸照等方式逼迫借款人向其进行“肉偿”的，可以强奸罪追究刑事责任。</a:t>
            </a:r>
            <a:endParaRPr lang="zh-CN" altLang="zh-CN" dirty="0"/>
          </a:p>
          <a:p>
            <a:r>
              <a:rPr lang="zh-CN" altLang="zh-CN" dirty="0"/>
              <a:t>《套路贷意见》第二条第</a:t>
            </a:r>
            <a:r>
              <a:rPr lang="en-US" altLang="zh-CN" dirty="0"/>
              <a:t>4</a:t>
            </a:r>
            <a:r>
              <a:rPr lang="zh-CN" altLang="zh-CN" dirty="0"/>
              <a:t>款规定，实施“套路贷”过程中，未采用明显的暴力或者威胁手段，其行为特征从整体上表现为以非法占有为目的，通过虚构事实、隐瞒真相骗取被害人财物的，一般以诈骗罪定罪处罚；对于在实施“套路贷”过程中多种手段并用，构成诈骗、敲诈勒索、非法拘禁、虚假诉讼、寻衅滋事、强迫交易、抢劫、绑架等多种犯罪的，应当根据具体案件事实，区分不同情况，依照刑法及有关司法解释的规定数罪并罚或者择一重处。</a:t>
            </a:r>
            <a:endParaRPr lang="zh-CN" altLang="zh-CN" dirty="0"/>
          </a:p>
          <a:p>
            <a:pPr marL="0" indent="0">
              <a:buNone/>
            </a:pPr>
            <a:r>
              <a:rPr lang="zh-CN" altLang="zh-CN" dirty="0"/>
              <a:t>　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b="1" dirty="0"/>
              <a:t>四</a:t>
            </a:r>
            <a:r>
              <a:rPr lang="zh-CN" altLang="zh-CN" sz="2800" b="1" dirty="0"/>
              <a:t>、</a:t>
            </a:r>
            <a:r>
              <a:rPr lang="zh-CN" altLang="en-US" sz="2800" b="1" dirty="0"/>
              <a:t>不良“校园贷”的违法类型及法律分析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zh-CN" b="1" dirty="0"/>
              <a:t>（一）降低欲望、不受干扰：志闲而少欲、心安而不惧</a:t>
            </a:r>
            <a:endParaRPr lang="en-US" altLang="zh-CN" b="1" dirty="0"/>
          </a:p>
          <a:p>
            <a:r>
              <a:rPr lang="zh-CN" altLang="zh-CN" dirty="0"/>
              <a:t>互联网高速发展，各类事物日新月异，各类产品不断涌现，刺激了人们的消费需求不断膨胀。学生处在青少年时期，本身好奇心强、自我管控力较弱，易受外界不良物质风气的刺激、干扰和影响。欲望强，金钱需求量就大，没钱消费内心就不安，“校园贷”就难以避免。所以，就要尽量以学习消费为主，尽量降低其他不理智的欲望，尽量不受外部环境的干扰。当欲望膨胀的时候，一定要静心自问，这是不是必需的；一定要自我提醒，不做欲望的奴隶。</a:t>
            </a:r>
            <a:endParaRPr lang="zh-CN" altLang="zh-CN" dirty="0"/>
          </a:p>
          <a:p>
            <a:r>
              <a:rPr lang="zh-CN" altLang="zh-CN" dirty="0"/>
              <a:t>“志闲而少欲、心安而不惧”，语出《黄帝内经》，意思是说，心志安闲，少有欲望，情绪安定，没有焦虑。</a:t>
            </a:r>
            <a:endParaRPr lang="zh-CN" altLang="zh-CN" dirty="0"/>
          </a:p>
          <a:p>
            <a:pPr marL="0" indent="0">
              <a:buNone/>
            </a:pPr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五、从学生自身角度谈“校园贷”的防范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zh-CN" altLang="zh-CN" dirty="0"/>
          </a:p>
          <a:p>
            <a:r>
              <a:rPr lang="zh-CN" altLang="zh-CN" b="1" dirty="0"/>
              <a:t>（二）不攀比、不自卑、不跟风：不以物喜、不以己悲</a:t>
            </a:r>
            <a:endParaRPr lang="zh-CN" altLang="zh-CN" dirty="0"/>
          </a:p>
          <a:p>
            <a:r>
              <a:rPr lang="zh-CN" altLang="zh-CN" dirty="0"/>
              <a:t>当下物质奢靡不良风气吹进校园，学生难免不受影响。一些学生看到别人追求名牌、时尚、潮流，而自己没有就心生自卑，抬不起头。为防止自己成为异类，防止自己丢面子，在不考虑自身家庭经济实力的情况下盲目跟风，相互攀比，你有我也得有。这种不良风气必须扼杀住，否则害人不浅。</a:t>
            </a:r>
            <a:endParaRPr lang="zh-CN" altLang="zh-CN" dirty="0"/>
          </a:p>
          <a:p>
            <a:r>
              <a:rPr lang="zh-CN" altLang="zh-CN" dirty="0"/>
              <a:t>“不以物喜，不以己悲”，语出北宋范仲淹的《岳阳楼记》。不以物喜，中国传统儒家士大夫思想，讲究淡然平静的心态。不以己悲，是一种思想境界，是古代修身的要求。即无论外界或自我有何种起伏喜悲，都要保持一种豁达淡然的心态。</a:t>
            </a:r>
            <a:endParaRPr lang="zh-CN" altLang="zh-CN" dirty="0"/>
          </a:p>
          <a:p>
            <a:r>
              <a:rPr lang="zh-CN" altLang="zh-CN" dirty="0"/>
              <a:t>当代人的我们，尤其是青年学生，不妨学学古代先贤。</a:t>
            </a:r>
            <a:endParaRPr lang="zh-CN" altLang="zh-CN" dirty="0"/>
          </a:p>
          <a:p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五、从学生自身角度谈“校园贷”的防范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zh-CN" altLang="zh-CN" dirty="0"/>
          </a:p>
          <a:p>
            <a:r>
              <a:rPr lang="zh-CN" altLang="zh-CN" b="1" dirty="0"/>
              <a:t>（三）勤俭节约、不铺张浪费</a:t>
            </a:r>
            <a:endParaRPr lang="zh-CN" altLang="zh-CN" dirty="0"/>
          </a:p>
          <a:p>
            <a:r>
              <a:rPr lang="zh-CN" altLang="zh-CN" dirty="0"/>
              <a:t>静以修身、俭以养德：出于诸葛亮《诫子书》：“夫君子之行，静以修身，俭以养德，非淡泊无以明志，非宁静无以致远。” 依靠内心安静、精力集中来修养身心，依靠俭朴、勤俭的作风来培养品德。诸葛亮写给其八岁的儿子的谆谆告诫，今天读来，依然受益匪浅。</a:t>
            </a:r>
            <a:endParaRPr lang="zh-CN" altLang="zh-CN" dirty="0"/>
          </a:p>
          <a:p>
            <a:r>
              <a:rPr lang="zh-CN" altLang="zh-CN" dirty="0"/>
              <a:t>“一粥一饭当思来之不易，半丝半缕恒念物力维艰”：语出明末清初朱柏庐《治家格言》。勤俭节约是中华传统之美德，不落伍、不能丢。</a:t>
            </a:r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五、从学生自身角度谈“校园贷”的防范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CN" altLang="zh-CN" dirty="0"/>
          </a:p>
          <a:p>
            <a:r>
              <a:rPr lang="zh-CN" altLang="zh-CN" b="1" dirty="0"/>
              <a:t>（四）要懂得父母的不容易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                    </a:t>
            </a:r>
            <a:r>
              <a:rPr lang="zh-CN" altLang="zh-CN" dirty="0"/>
              <a:t>《懂得》</a:t>
            </a:r>
            <a:endParaRPr lang="zh-CN" altLang="zh-CN" dirty="0"/>
          </a:p>
          <a:p>
            <a:r>
              <a:rPr lang="zh-CN" altLang="zh-CN" dirty="0"/>
              <a:t>年幼不知父母难</a:t>
            </a:r>
            <a:r>
              <a:rPr lang="en-US" altLang="zh-CN" dirty="0"/>
              <a:t>, </a:t>
            </a:r>
            <a:r>
              <a:rPr lang="zh-CN" altLang="zh-CN" dirty="0"/>
              <a:t>为儿幸福历心酸。</a:t>
            </a:r>
            <a:endParaRPr lang="zh-CN" altLang="zh-CN" dirty="0"/>
          </a:p>
          <a:p>
            <a:r>
              <a:rPr lang="zh-CN" altLang="zh-CN" dirty="0"/>
              <a:t>起早贪黑不知累，酷暑严寒默无言。 </a:t>
            </a:r>
            <a:endParaRPr lang="zh-CN" altLang="zh-CN" dirty="0"/>
          </a:p>
          <a:p>
            <a:r>
              <a:rPr lang="zh-CN" altLang="zh-CN" dirty="0"/>
              <a:t>含辛茹苦心操碎</a:t>
            </a:r>
            <a:r>
              <a:rPr lang="en-US" altLang="zh-CN" dirty="0"/>
              <a:t>, </a:t>
            </a:r>
            <a:r>
              <a:rPr lang="zh-CN" altLang="zh-CN" dirty="0"/>
              <a:t>体贴入微不知烦。</a:t>
            </a:r>
            <a:endParaRPr lang="zh-CN" altLang="zh-CN" dirty="0"/>
          </a:p>
          <a:p>
            <a:r>
              <a:rPr lang="zh-CN" altLang="zh-CN" dirty="0"/>
              <a:t>孩时未品苦中苦，养子才识父肩担。</a:t>
            </a:r>
            <a:endParaRPr lang="zh-CN" altLang="zh-CN" dirty="0"/>
          </a:p>
          <a:p>
            <a:r>
              <a:rPr lang="en-US" altLang="zh-CN" dirty="0"/>
              <a:t> </a:t>
            </a:r>
            <a:r>
              <a:rPr lang="zh-CN" altLang="zh-CN" dirty="0"/>
              <a:t>但愿儿女早懂事， 父母恩情别漠然。</a:t>
            </a:r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五、从学生自身角度谈“校园贷”的防范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CN" altLang="zh-CN" dirty="0"/>
          </a:p>
          <a:p>
            <a:r>
              <a:rPr lang="zh-CN" altLang="zh-CN" b="1" dirty="0"/>
              <a:t>（五）自力更生，</a:t>
            </a:r>
            <a:r>
              <a:rPr lang="zh-CN" altLang="en-US" b="1" dirty="0"/>
              <a:t>不靠别人，</a:t>
            </a:r>
            <a:r>
              <a:rPr lang="zh-CN" altLang="zh-CN" b="1" dirty="0"/>
              <a:t>自己借贷自己还</a:t>
            </a:r>
            <a:endParaRPr lang="en-US" altLang="zh-CN" b="1" dirty="0"/>
          </a:p>
          <a:p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zh-CN" altLang="zh-CN" dirty="0"/>
              <a:t>吃自己的饭、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zh-CN" altLang="zh-CN" dirty="0"/>
              <a:t>流自己的汗</a:t>
            </a:r>
            <a:r>
              <a:rPr lang="zh-CN" altLang="en-US" dirty="0"/>
              <a:t>；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</a:t>
            </a:r>
            <a:r>
              <a:rPr lang="zh-CN" altLang="zh-CN" dirty="0"/>
              <a:t>靠人靠天靠祖上，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</a:t>
            </a:r>
            <a:r>
              <a:rPr lang="zh-CN" altLang="zh-CN" dirty="0"/>
              <a:t>不算是好汉。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    ——————</a:t>
            </a:r>
            <a:r>
              <a:rPr lang="zh-CN" altLang="zh-CN" dirty="0"/>
              <a:t>陶行知</a:t>
            </a:r>
            <a:endParaRPr lang="zh-CN" altLang="zh-CN" dirty="0"/>
          </a:p>
          <a:p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五、从学生自身角度谈“校园贷”的防范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                                         </a:t>
            </a:r>
            <a:r>
              <a:rPr lang="zh-CN" altLang="zh-CN" b="1" dirty="0"/>
              <a:t>案例一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         </a:t>
            </a:r>
            <a:r>
              <a:rPr lang="zh-CN" altLang="zh-CN" b="1" dirty="0"/>
              <a:t>“一步错、步步错”，“我的心已承受不住”</a:t>
            </a:r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dirty="0"/>
              <a:t>一、“校园贷”引发悲剧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sz="8800" b="1" dirty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CN" altLang="en-US" sz="8800" b="1" dirty="0">
                <a:solidFill>
                  <a:schemeClr val="tx1"/>
                </a:solidFill>
                <a:latin typeface="+mj-ea"/>
                <a:ea typeface="+mj-ea"/>
              </a:rPr>
              <a:t>谢谢各位！</a:t>
            </a:r>
            <a:endParaRPr lang="en-US" altLang="zh-CN" sz="88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CN" sz="8800" b="1" dirty="0"/>
              <a:t>  </a:t>
            </a:r>
            <a:endParaRPr lang="en-US" altLang="zh-CN" sz="8800" b="1" dirty="0"/>
          </a:p>
          <a:p>
            <a:pPr marL="0" indent="0">
              <a:buNone/>
            </a:pPr>
            <a:r>
              <a:rPr lang="en-US" altLang="zh-CN" dirty="0"/>
              <a:t>                  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/>
              <a:t>从法律层面聊聊“校园贷”的那点儿事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zh-CN" sz="2900" dirty="0"/>
              <a:t>北京某高校大三学生范泽一被发现留下遗书溺亡。在他离世后，家人在他的手机上不断收到威胁恐吓他还款的信息。</a:t>
            </a:r>
            <a:endParaRPr lang="zh-CN" altLang="zh-CN" sz="2900" dirty="0"/>
          </a:p>
          <a:p>
            <a:r>
              <a:rPr lang="zh-CN" altLang="zh-CN" sz="2900" dirty="0"/>
              <a:t>北京某高校大三学生范泽一暑期返回吉林家中，在给家人留下遗书后失踪。</a:t>
            </a:r>
            <a:endParaRPr lang="zh-CN" altLang="zh-CN" sz="2900" dirty="0"/>
          </a:p>
          <a:p>
            <a:r>
              <a:rPr lang="en-US" altLang="zh-CN" sz="2900" dirty="0"/>
              <a:t>8</a:t>
            </a:r>
            <a:r>
              <a:rPr lang="zh-CN" altLang="zh-CN" sz="2900" dirty="0"/>
              <a:t>月</a:t>
            </a:r>
            <a:r>
              <a:rPr lang="en-US" altLang="zh-CN" sz="2900" dirty="0"/>
              <a:t>15</a:t>
            </a:r>
            <a:r>
              <a:rPr lang="zh-CN" altLang="zh-CN" sz="2900" dirty="0"/>
              <a:t>日，范泽一被确认死亡。此后，家人发现其曾在多个网络借贷平台贷款，并收到多条威胁恐吓的追债信息及视频。</a:t>
            </a:r>
            <a:endParaRPr lang="zh-CN" altLang="zh-CN" sz="2900" dirty="0"/>
          </a:p>
          <a:p>
            <a:r>
              <a:rPr lang="en-US" altLang="zh-CN" sz="2900" dirty="0"/>
              <a:t>2017</a:t>
            </a:r>
            <a:r>
              <a:rPr lang="zh-CN" altLang="zh-CN" sz="2900" dirty="0"/>
              <a:t>年</a:t>
            </a:r>
            <a:r>
              <a:rPr lang="en-US" altLang="zh-CN" sz="2900" dirty="0"/>
              <a:t>8</a:t>
            </a:r>
            <a:r>
              <a:rPr lang="zh-CN" altLang="zh-CN" sz="2900" dirty="0"/>
              <a:t>月</a:t>
            </a:r>
            <a:r>
              <a:rPr lang="en-US" altLang="zh-CN" sz="2900" dirty="0"/>
              <a:t>3</a:t>
            </a:r>
            <a:r>
              <a:rPr lang="zh-CN" altLang="zh-CN" sz="2900" dirty="0"/>
              <a:t>日，正在家放暑假的范泽一向家人称要返回北京学校，随即离家。</a:t>
            </a:r>
            <a:endParaRPr lang="zh-CN" altLang="zh-CN" sz="2900" dirty="0"/>
          </a:p>
          <a:p>
            <a:r>
              <a:rPr lang="zh-CN" altLang="zh-CN" sz="2900" dirty="0"/>
              <a:t>据范泽一的家人回忆，就在他离家的当天下午，在其卧室内发现了一封遗书，称自己</a:t>
            </a:r>
            <a:r>
              <a:rPr lang="en-US" altLang="zh-CN" sz="2900" dirty="0"/>
              <a:t>“</a:t>
            </a:r>
            <a:r>
              <a:rPr lang="zh-CN" altLang="zh-CN" sz="2900" dirty="0"/>
              <a:t>一步错、步步错</a:t>
            </a:r>
            <a:r>
              <a:rPr lang="en-US" altLang="zh-CN" sz="2900" dirty="0"/>
              <a:t>”</a:t>
            </a:r>
            <a:r>
              <a:rPr lang="zh-CN" altLang="zh-CN" sz="2900" dirty="0"/>
              <a:t>，并且说</a:t>
            </a:r>
            <a:r>
              <a:rPr lang="en-US" altLang="zh-CN" sz="2900" dirty="0"/>
              <a:t>“</a:t>
            </a:r>
            <a:r>
              <a:rPr lang="zh-CN" altLang="zh-CN" sz="2900" dirty="0"/>
              <a:t>我的心已经承受不住</a:t>
            </a:r>
            <a:r>
              <a:rPr lang="en-US" altLang="zh-CN" sz="2900" dirty="0"/>
              <a:t>”</a:t>
            </a:r>
            <a:r>
              <a:rPr lang="zh-CN" altLang="zh-CN" sz="2900" dirty="0"/>
              <a:t>。家人立即拨打范泽一的手机，但手机已无法接通。随后，家人立刻报警。</a:t>
            </a:r>
            <a:endParaRPr lang="zh-CN" altLang="zh-CN" sz="2900" dirty="0"/>
          </a:p>
          <a:p>
            <a:r>
              <a:rPr lang="zh-CN" altLang="zh-CN" sz="2900" dirty="0"/>
              <a:t>范泽一从</a:t>
            </a:r>
            <a:r>
              <a:rPr lang="en-US" altLang="zh-CN" sz="2900" dirty="0"/>
              <a:t>2016</a:t>
            </a:r>
            <a:r>
              <a:rPr lang="zh-CN" altLang="zh-CN" sz="2900" dirty="0"/>
              <a:t>年</a:t>
            </a:r>
            <a:r>
              <a:rPr lang="en-US" altLang="zh-CN" sz="2900" dirty="0"/>
              <a:t>7</a:t>
            </a:r>
            <a:r>
              <a:rPr lang="zh-CN" altLang="zh-CN" sz="2900" dirty="0"/>
              <a:t>月开始，从一个名为</a:t>
            </a:r>
            <a:r>
              <a:rPr lang="en-US" altLang="zh-CN" sz="2900" dirty="0"/>
              <a:t>“</a:t>
            </a:r>
            <a:r>
              <a:rPr lang="zh-CN" altLang="zh-CN" sz="2900" dirty="0"/>
              <a:t>速</a:t>
            </a:r>
            <a:r>
              <a:rPr lang="en-US" altLang="zh-CN" sz="2900" dirty="0"/>
              <a:t>X</a:t>
            </a:r>
            <a:r>
              <a:rPr lang="zh-CN" altLang="zh-CN" sz="2900" dirty="0"/>
              <a:t>借</a:t>
            </a:r>
            <a:r>
              <a:rPr lang="en-US" altLang="zh-CN" sz="2900" dirty="0"/>
              <a:t>”</a:t>
            </a:r>
            <a:r>
              <a:rPr lang="zh-CN" altLang="zh-CN" sz="2900" dirty="0"/>
              <a:t>的网络借款平台借了第一笔</a:t>
            </a:r>
            <a:r>
              <a:rPr lang="en-US" altLang="zh-CN" sz="2900" dirty="0"/>
              <a:t>1500</a:t>
            </a:r>
            <a:r>
              <a:rPr lang="zh-CN" altLang="zh-CN" sz="2900" dirty="0"/>
              <a:t>元，随后就从另外一家网络借款平台借了</a:t>
            </a:r>
            <a:r>
              <a:rPr lang="en-US" altLang="zh-CN" sz="2900" dirty="0"/>
              <a:t>3000</a:t>
            </a:r>
            <a:r>
              <a:rPr lang="zh-CN" altLang="zh-CN" sz="2900" dirty="0"/>
              <a:t>元钱用于归还</a:t>
            </a:r>
            <a:r>
              <a:rPr lang="en-US" altLang="zh-CN" sz="2900" dirty="0"/>
              <a:t>“</a:t>
            </a:r>
            <a:r>
              <a:rPr lang="zh-CN" altLang="zh-CN" sz="2900" dirty="0"/>
              <a:t>速</a:t>
            </a:r>
            <a:r>
              <a:rPr lang="en-US" altLang="zh-CN" sz="2900" dirty="0"/>
              <a:t>X</a:t>
            </a:r>
            <a:r>
              <a:rPr lang="zh-CN" altLang="zh-CN" sz="2900" dirty="0"/>
              <a:t>借</a:t>
            </a:r>
            <a:r>
              <a:rPr lang="en-US" altLang="zh-CN" sz="2900" dirty="0"/>
              <a:t>”</a:t>
            </a:r>
            <a:r>
              <a:rPr lang="zh-CN" altLang="zh-CN" sz="2900" dirty="0"/>
              <a:t>的钱，然后再从另外的借款平台再借出更多的钱用来归还上一笔欠款。除了</a:t>
            </a:r>
            <a:r>
              <a:rPr lang="en-US" altLang="zh-CN" sz="2900" dirty="0"/>
              <a:t>“</a:t>
            </a:r>
            <a:r>
              <a:rPr lang="zh-CN" altLang="zh-CN" sz="2900" dirty="0"/>
              <a:t>速</a:t>
            </a:r>
            <a:r>
              <a:rPr lang="en-US" altLang="zh-CN" sz="2900" dirty="0"/>
              <a:t>X</a:t>
            </a:r>
            <a:r>
              <a:rPr lang="zh-CN" altLang="zh-CN" sz="2900" dirty="0"/>
              <a:t>借</a:t>
            </a:r>
            <a:r>
              <a:rPr lang="en-US" altLang="zh-CN" sz="2900" dirty="0"/>
              <a:t>”</a:t>
            </a:r>
            <a:r>
              <a:rPr lang="zh-CN" altLang="zh-CN" sz="2900" dirty="0"/>
              <a:t>外，他还在</a:t>
            </a:r>
            <a:r>
              <a:rPr lang="en-US" altLang="zh-CN" sz="2900" dirty="0"/>
              <a:t>“</a:t>
            </a:r>
            <a:r>
              <a:rPr lang="zh-CN" altLang="zh-CN" sz="2900" dirty="0"/>
              <a:t>今</a:t>
            </a:r>
            <a:r>
              <a:rPr lang="en-US" altLang="zh-CN" sz="2900" dirty="0"/>
              <a:t>X</a:t>
            </a:r>
            <a:r>
              <a:rPr lang="zh-CN" altLang="zh-CN" sz="2900" dirty="0"/>
              <a:t>客</a:t>
            </a:r>
            <a:r>
              <a:rPr lang="en-US" altLang="zh-CN" sz="2900" dirty="0"/>
              <a:t>”</a:t>
            </a:r>
            <a:r>
              <a:rPr lang="zh-CN" altLang="zh-CN" sz="2900" dirty="0"/>
              <a:t>、</a:t>
            </a:r>
            <a:r>
              <a:rPr lang="en-US" altLang="zh-CN" sz="2900" dirty="0"/>
              <a:t>“</a:t>
            </a:r>
            <a:r>
              <a:rPr lang="zh-CN" altLang="zh-CN" sz="2900" dirty="0"/>
              <a:t>哈</a:t>
            </a:r>
            <a:r>
              <a:rPr lang="en-US" altLang="zh-CN" sz="2900" dirty="0"/>
              <a:t>X</a:t>
            </a:r>
            <a:r>
              <a:rPr lang="zh-CN" altLang="zh-CN" sz="2900" dirty="0"/>
              <a:t>米</a:t>
            </a:r>
            <a:r>
              <a:rPr lang="en-US" altLang="zh-CN" sz="2900" dirty="0"/>
              <a:t>”</a:t>
            </a:r>
            <a:r>
              <a:rPr lang="zh-CN" altLang="zh-CN" sz="2900" dirty="0"/>
              <a:t>等网络借款平台上借款。</a:t>
            </a:r>
            <a:endParaRPr lang="zh-CN" altLang="zh-CN" sz="2900" dirty="0"/>
          </a:p>
          <a:p>
            <a:pPr marL="0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2800" b="1" dirty="0"/>
              <a:t>“一步错、步步错”，“我的心已承受不住”</a:t>
            </a:r>
            <a:br>
              <a:rPr lang="zh-CN" altLang="zh-CN" sz="2800" dirty="0"/>
            </a:br>
            <a:endParaRPr lang="zh-CN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/>
              <a:t>       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                                        </a:t>
            </a:r>
            <a:r>
              <a:rPr lang="zh-CN" altLang="zh-CN" b="1" dirty="0"/>
              <a:t>案例二</a:t>
            </a: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r>
              <a:rPr lang="en-US" altLang="zh-CN" b="1" dirty="0"/>
              <a:t>       “</a:t>
            </a:r>
            <a:r>
              <a:rPr lang="zh-CN" altLang="zh-CN" b="1" dirty="0"/>
              <a:t>爸，妈，我跳了，别给我收尸，太丢人。爸，妈，来世做牛做马报答你们。</a:t>
            </a:r>
            <a:r>
              <a:rPr lang="en-US" altLang="zh-CN" b="1" dirty="0"/>
              <a:t>”</a:t>
            </a:r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31687" y="731838"/>
            <a:ext cx="7756263" cy="1054250"/>
          </a:xfrm>
        </p:spPr>
        <p:txBody>
          <a:bodyPr/>
          <a:lstStyle/>
          <a:p>
            <a:r>
              <a:rPr lang="zh-CN" altLang="en-US" sz="4800" dirty="0"/>
              <a:t>一、“校园贷”引发悲剧</a:t>
            </a:r>
            <a:endParaRPr lang="zh-CN" alt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 </a:t>
            </a:r>
            <a:r>
              <a:rPr lang="en-US" altLang="zh-CN" sz="3200" b="1" dirty="0"/>
              <a:t>“</a:t>
            </a:r>
            <a:r>
              <a:rPr lang="zh-CN" altLang="zh-CN" sz="3200" b="1" dirty="0"/>
              <a:t>爸，妈，我跳了，别给我收尸，太丢人。爸，妈，来世做牛做马报答你们。</a:t>
            </a:r>
            <a:r>
              <a:rPr lang="en-US" altLang="zh-CN" sz="3200" b="1" dirty="0"/>
              <a:t>”</a:t>
            </a:r>
            <a:endParaRPr lang="zh-CN" altLang="en-US" sz="3200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CN" altLang="zh-CN" sz="3200" dirty="0"/>
              <a:t>这是</a:t>
            </a:r>
            <a:r>
              <a:rPr lang="en-US" altLang="zh-CN" sz="3200" dirty="0"/>
              <a:t>2016</a:t>
            </a:r>
            <a:r>
              <a:rPr lang="zh-CN" altLang="zh-CN" sz="3200" dirty="0"/>
              <a:t>年</a:t>
            </a:r>
            <a:r>
              <a:rPr lang="en-US" altLang="zh-CN" sz="3200" dirty="0"/>
              <a:t>3</a:t>
            </a:r>
            <a:r>
              <a:rPr lang="zh-CN" altLang="zh-CN" sz="3200" dirty="0"/>
              <a:t>月大学生小郑（化名）发给父母的最后一条短信，在发完这条短信后他跳楼结束了自己的生命。</a:t>
            </a:r>
            <a:endParaRPr lang="zh-CN" altLang="zh-CN" sz="3200" dirty="0"/>
          </a:p>
          <a:p>
            <a:r>
              <a:rPr lang="zh-CN" altLang="zh-CN" sz="3200" dirty="0"/>
              <a:t>由于迷上了网络赌球，小郑在</a:t>
            </a:r>
            <a:r>
              <a:rPr lang="en-US" altLang="zh-CN" sz="3200" dirty="0"/>
              <a:t>2015</a:t>
            </a:r>
            <a:r>
              <a:rPr lang="zh-CN" altLang="zh-CN" sz="3200" dirty="0"/>
              <a:t>年</a:t>
            </a:r>
            <a:r>
              <a:rPr lang="en-US" altLang="zh-CN" sz="3200" dirty="0"/>
              <a:t>9</a:t>
            </a:r>
            <a:r>
              <a:rPr lang="zh-CN" altLang="zh-CN" sz="3200" dirty="0"/>
              <a:t>月份、</a:t>
            </a:r>
            <a:r>
              <a:rPr lang="en-US" altLang="zh-CN" sz="3200" dirty="0"/>
              <a:t>10</a:t>
            </a:r>
            <a:r>
              <a:rPr lang="zh-CN" altLang="zh-CN" sz="3200" dirty="0"/>
              <a:t>月份先后通过某借贷平台共计借款</a:t>
            </a:r>
            <a:r>
              <a:rPr lang="en-US" altLang="zh-CN" sz="3200" dirty="0"/>
              <a:t>6</a:t>
            </a:r>
            <a:r>
              <a:rPr lang="zh-CN" altLang="zh-CN" sz="3200" dirty="0"/>
              <a:t>万块钱，这笔钱利滚利，慢慢地小郑就无力还款了。</a:t>
            </a:r>
            <a:endParaRPr lang="zh-CN" altLang="zh-CN" sz="3200" dirty="0"/>
          </a:p>
          <a:p>
            <a:r>
              <a:rPr lang="zh-CN" altLang="zh-CN" sz="3200" dirty="0"/>
              <a:t>虽然借贷平台宣传贷款</a:t>
            </a:r>
            <a:r>
              <a:rPr lang="en-US" altLang="zh-CN" sz="3200" dirty="0"/>
              <a:t>“</a:t>
            </a:r>
            <a:r>
              <a:rPr lang="zh-CN" altLang="zh-CN" sz="3200" dirty="0"/>
              <a:t>无利息</a:t>
            </a:r>
            <a:r>
              <a:rPr lang="en-US" altLang="zh-CN" sz="3200" dirty="0"/>
              <a:t>”</a:t>
            </a:r>
            <a:r>
              <a:rPr lang="zh-CN" altLang="zh-CN" sz="3200" dirty="0"/>
              <a:t>，但其实他们巧立名目、偷换概念，将利息换成了所谓的手续费、违约金、迟延履约金、保证金等，加在一起，高出国家规定的银行同期利率的</a:t>
            </a:r>
            <a:r>
              <a:rPr lang="en-US" altLang="zh-CN" sz="3200" dirty="0"/>
              <a:t>10</a:t>
            </a:r>
            <a:r>
              <a:rPr lang="zh-CN" altLang="zh-CN" sz="3200" dirty="0"/>
              <a:t>倍、</a:t>
            </a:r>
            <a:r>
              <a:rPr lang="en-US" altLang="zh-CN" sz="3200" dirty="0"/>
              <a:t>20</a:t>
            </a:r>
            <a:r>
              <a:rPr lang="zh-CN" altLang="zh-CN" sz="3200" dirty="0"/>
              <a:t>倍甚至更多。</a:t>
            </a:r>
            <a:endParaRPr lang="zh-CN" altLang="zh-CN" sz="3200" dirty="0"/>
          </a:p>
          <a:p>
            <a:r>
              <a:rPr lang="zh-CN" altLang="zh-CN" sz="3200" dirty="0"/>
              <a:t>走投无路之下，小郑偷偷用同学的身份信息去贷款还债。他先后用</a:t>
            </a:r>
            <a:r>
              <a:rPr lang="en-US" altLang="zh-CN" sz="3200" dirty="0"/>
              <a:t>28</a:t>
            </a:r>
            <a:r>
              <a:rPr lang="zh-CN" altLang="zh-CN" sz="3200" dirty="0"/>
              <a:t>名同学的身份证借钱，然而，这并没有缓解小郑的还贷压力。同学陆续收到催款电话，直到这时，他们才知道自己的身份信息被小郑用来贷款。</a:t>
            </a:r>
            <a:endParaRPr lang="zh-CN" altLang="zh-CN" sz="3200" dirty="0"/>
          </a:p>
          <a:p>
            <a:r>
              <a:rPr lang="zh-CN" altLang="zh-CN" sz="3200" dirty="0"/>
              <a:t>最终，欠款像滚雪球一样越滚越大，变成了</a:t>
            </a:r>
            <a:r>
              <a:rPr lang="en-US" altLang="zh-CN" sz="3200" dirty="0"/>
              <a:t>60</a:t>
            </a:r>
            <a:r>
              <a:rPr lang="zh-CN" altLang="zh-CN" sz="3200" dirty="0"/>
              <a:t>多万元。小郑不仅要偿还巨额贷款，还面临着来自家庭和同学的压力。重压下，他最终以自杀来逃避。</a:t>
            </a:r>
            <a:endParaRPr lang="zh-CN" altLang="zh-CN" sz="3200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r>
              <a:rPr lang="zh-CN" altLang="zh-CN" b="1" dirty="0"/>
              <a:t>（一）概念</a:t>
            </a:r>
            <a:endParaRPr lang="en-US" altLang="zh-CN" b="1" dirty="0"/>
          </a:p>
          <a:p>
            <a:endParaRPr lang="zh-CN" altLang="zh-CN" dirty="0"/>
          </a:p>
          <a:p>
            <a:r>
              <a:rPr lang="zh-CN" altLang="zh-CN" dirty="0"/>
              <a:t>校园贷即校园网络借贷的简称。在这个偏正结构的词组里，借贷是中心词，校园和网络是两个定语。也即发生在校园里，以在校学生为借贷对象，借助于互联网平台而发生的借贷关系。</a:t>
            </a:r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88490" y="980728"/>
            <a:ext cx="7756263" cy="643678"/>
          </a:xfrm>
        </p:spPr>
        <p:txBody>
          <a:bodyPr/>
          <a:lstStyle/>
          <a:p>
            <a:r>
              <a:rPr lang="zh-CN" altLang="zh-CN" sz="3600" b="1" dirty="0"/>
              <a:t>二、“校园贷”的概念、特征及类型</a:t>
            </a:r>
            <a:br>
              <a:rPr lang="zh-CN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CN" dirty="0"/>
          </a:p>
          <a:p>
            <a:r>
              <a:rPr lang="zh-CN" altLang="zh-CN" b="1" dirty="0"/>
              <a:t>（一）</a:t>
            </a:r>
            <a:r>
              <a:rPr lang="zh-CN" altLang="en-US" b="1" dirty="0"/>
              <a:t>特征</a:t>
            </a:r>
            <a:endParaRPr lang="en-US" altLang="zh-CN" b="1" dirty="0"/>
          </a:p>
          <a:p>
            <a:endParaRPr lang="zh-CN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zh-CN" altLang="zh-CN" dirty="0"/>
              <a:t>宣传手段变化多端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zh-CN" dirty="0"/>
              <a:t>、门槛低、无抵押、可分期，申请手续简便，不问借款用途</a:t>
            </a:r>
            <a:endParaRPr lang="zh-CN" altLang="zh-CN" dirty="0"/>
          </a:p>
          <a:p>
            <a:r>
              <a:rPr lang="en-US" altLang="zh-CN" dirty="0"/>
              <a:t>3</a:t>
            </a:r>
            <a:r>
              <a:rPr lang="zh-CN" altLang="zh-CN" dirty="0"/>
              <a:t>、放款额度适中，陷阱早已埋好</a:t>
            </a:r>
            <a:endParaRPr lang="zh-CN" altLang="zh-CN" dirty="0"/>
          </a:p>
          <a:p>
            <a:r>
              <a:rPr lang="en-US" altLang="zh-CN" dirty="0"/>
              <a:t>4</a:t>
            </a:r>
            <a:r>
              <a:rPr lang="zh-CN" altLang="zh-CN" dirty="0"/>
              <a:t>、违法因子多且隐蔽性强</a:t>
            </a:r>
            <a:endParaRPr lang="zh-CN" altLang="zh-CN" dirty="0"/>
          </a:p>
          <a:p>
            <a:endParaRPr lang="zh-CN" altLang="zh-CN" dirty="0"/>
          </a:p>
          <a:p>
            <a:endParaRPr lang="zh-CN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8F4F-912D-48AC-8472-A7D37DC1F314}" type="datetime1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88490" y="980728"/>
            <a:ext cx="7756263" cy="643678"/>
          </a:xfrm>
        </p:spPr>
        <p:txBody>
          <a:bodyPr/>
          <a:lstStyle/>
          <a:p>
            <a:r>
              <a:rPr lang="zh-CN" altLang="zh-CN" sz="3600" b="1" dirty="0"/>
              <a:t>二、“校园贷”的概念、特征及类型</a:t>
            </a:r>
            <a:br>
              <a:rPr lang="zh-CN" altLang="zh-CN" dirty="0"/>
            </a:b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精装书">
  <a:themeElements>
    <a:clrScheme name="精装书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8414</Words>
  <Application>WPS 演示</Application>
  <PresentationFormat>全屏显示(4:3)</PresentationFormat>
  <Paragraphs>537</Paragraphs>
  <Slides>40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1" baseType="lpstr">
      <vt:lpstr>Arial</vt:lpstr>
      <vt:lpstr>宋体</vt:lpstr>
      <vt:lpstr>Wingdings</vt:lpstr>
      <vt:lpstr>隶书</vt:lpstr>
      <vt:lpstr>Franklin Gothic Medium</vt:lpstr>
      <vt:lpstr>Franklin Gothic Book</vt:lpstr>
      <vt:lpstr>微软雅黑</vt:lpstr>
      <vt:lpstr>Arial Unicode MS</vt:lpstr>
      <vt:lpstr>华文楷体</vt:lpstr>
      <vt:lpstr>Calibri</vt:lpstr>
      <vt:lpstr>精装书</vt:lpstr>
      <vt:lpstr>从法律层面聊聊“校园贷”的那点儿事</vt:lpstr>
      <vt:lpstr>王宗琦律师简介</vt:lpstr>
      <vt:lpstr>目录</vt:lpstr>
      <vt:lpstr>一、“校园贷”引发悲剧</vt:lpstr>
      <vt:lpstr>“一步错、步步错”，“我的心已承受不住” </vt:lpstr>
      <vt:lpstr>一、“校园贷”引发悲剧</vt:lpstr>
      <vt:lpstr> “爸，妈，我跳了，别给我收尸，太丢人。爸，妈，来世做牛做马报答你们。”</vt:lpstr>
      <vt:lpstr>二、“校园贷”的概念、特征及类型 </vt:lpstr>
      <vt:lpstr>二、“校园贷”的概念、特征及类型 </vt:lpstr>
      <vt:lpstr>二、“校园贷”的概念、特征及类型 </vt:lpstr>
      <vt:lpstr>三、我国“校园贷”的发展历程 </vt:lpstr>
      <vt:lpstr>四、不良“校园贷”的违法类型及法律分析 </vt:lpstr>
      <vt:lpstr>四、不良“校园贷”的违法类型及法律分析 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四、不良“校园贷”的违法类型及法律分析</vt:lpstr>
      <vt:lpstr>五、从学生自身角度谈“校园贷”的防范</vt:lpstr>
      <vt:lpstr>五、从学生自身角度谈“校园贷”的防范</vt:lpstr>
      <vt:lpstr>五、从学生自身角度谈“校园贷”的防范</vt:lpstr>
      <vt:lpstr>五、从学生自身角度谈“校园贷”的防范</vt:lpstr>
      <vt:lpstr>五、从学生自身角度谈“校园贷”的防范</vt:lpstr>
      <vt:lpstr>从法律层面聊聊“校园贷”的那点儿事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非上市公司股权激励简介</dc:title>
  <dc:creator>琦</dc:creator>
  <cp:lastModifiedBy>culvert</cp:lastModifiedBy>
  <cp:revision>110</cp:revision>
  <dcterms:created xsi:type="dcterms:W3CDTF">2017-02-15T02:31:00Z</dcterms:created>
  <dcterms:modified xsi:type="dcterms:W3CDTF">2019-12-20T04:23:20Z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