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33CB-BA51-4A6C-A3AE-5D81867C7A52}" type="datetimeFigureOut">
              <a:rPr lang="zh-CN" altLang="en-US" smtClean="0"/>
              <a:t>2016/11/21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7092-DAB2-4C0E-81DC-5401059143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93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33CB-BA51-4A6C-A3AE-5D81867C7A52}" type="datetimeFigureOut">
              <a:rPr lang="zh-CN" altLang="en-US" smtClean="0"/>
              <a:t>2016/11/21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7092-DAB2-4C0E-81DC-5401059143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001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33CB-BA51-4A6C-A3AE-5D81867C7A52}" type="datetimeFigureOut">
              <a:rPr lang="zh-CN" altLang="en-US" smtClean="0"/>
              <a:t>2016/11/21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7092-DAB2-4C0E-81DC-5401059143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075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33CB-BA51-4A6C-A3AE-5D81867C7A52}" type="datetimeFigureOut">
              <a:rPr lang="zh-CN" altLang="en-US" smtClean="0"/>
              <a:t>2016/11/21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7092-DAB2-4C0E-81DC-5401059143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080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33CB-BA51-4A6C-A3AE-5D81867C7A52}" type="datetimeFigureOut">
              <a:rPr lang="zh-CN" altLang="en-US" smtClean="0"/>
              <a:t>2016/11/21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7092-DAB2-4C0E-81DC-5401059143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700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33CB-BA51-4A6C-A3AE-5D81867C7A52}" type="datetimeFigureOut">
              <a:rPr lang="zh-CN" altLang="en-US" smtClean="0"/>
              <a:t>2016/11/21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7092-DAB2-4C0E-81DC-5401059143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779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33CB-BA51-4A6C-A3AE-5D81867C7A52}" type="datetimeFigureOut">
              <a:rPr lang="zh-CN" altLang="en-US" smtClean="0"/>
              <a:t>2016/11/21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7092-DAB2-4C0E-81DC-5401059143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066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33CB-BA51-4A6C-A3AE-5D81867C7A52}" type="datetimeFigureOut">
              <a:rPr lang="zh-CN" altLang="en-US" smtClean="0"/>
              <a:t>2016/11/21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7092-DAB2-4C0E-81DC-5401059143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04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33CB-BA51-4A6C-A3AE-5D81867C7A52}" type="datetimeFigureOut">
              <a:rPr lang="zh-CN" altLang="en-US" smtClean="0"/>
              <a:t>2016/11/21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7092-DAB2-4C0E-81DC-5401059143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052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33CB-BA51-4A6C-A3AE-5D81867C7A52}" type="datetimeFigureOut">
              <a:rPr lang="zh-CN" altLang="en-US" smtClean="0"/>
              <a:t>2016/11/21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7092-DAB2-4C0E-81DC-5401059143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583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33CB-BA51-4A6C-A3AE-5D81867C7A52}" type="datetimeFigureOut">
              <a:rPr lang="zh-CN" altLang="en-US" smtClean="0"/>
              <a:t>2016/11/21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7092-DAB2-4C0E-81DC-5401059143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318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633CB-BA51-4A6C-A3AE-5D81867C7A52}" type="datetimeFigureOut">
              <a:rPr lang="zh-CN" altLang="en-US" smtClean="0"/>
              <a:t>2016/11/21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17092-DAB2-4C0E-81DC-5401059143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04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志愿者服务工作流程图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1752600"/>
          </a:xfrm>
        </p:spPr>
        <p:txBody>
          <a:bodyPr/>
          <a:lstStyle/>
          <a:p>
            <a:r>
              <a:rPr lang="zh-CN" altLang="en-US" dirty="0" smtClean="0"/>
              <a:t>上海市建筑工程学校  学生科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2016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18</a:t>
            </a:r>
            <a:r>
              <a:rPr lang="zh-CN" altLang="en-US" dirty="0" smtClean="0"/>
              <a:t>日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7051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基地建设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         每年</a:t>
            </a:r>
            <a:r>
              <a:rPr lang="en-US" altLang="zh-CN" dirty="0" smtClean="0"/>
              <a:t>9</a:t>
            </a:r>
            <a:r>
              <a:rPr lang="zh-CN" altLang="en-US" dirty="0" smtClean="0"/>
              <a:t>月份，吴泾镇精神文明建设办公室和学校签订学生志愿者服务基地协议书，并完成班级与基地一一对接工作。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</a:t>
            </a:r>
            <a:r>
              <a:rPr lang="zh-CN" altLang="en-US" dirty="0"/>
              <a:t>校</a:t>
            </a:r>
            <a:r>
              <a:rPr lang="zh-CN" altLang="en-US" dirty="0" smtClean="0"/>
              <a:t>内具体落实部门：学生科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</a:t>
            </a:r>
            <a:r>
              <a:rPr lang="zh-CN" altLang="en-US" dirty="0" smtClean="0"/>
              <a:t>附件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学生志愿者服务基地协议书</a:t>
            </a:r>
            <a:r>
              <a:rPr lang="en-US" altLang="zh-CN" dirty="0" smtClean="0"/>
              <a:t>》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</a:t>
            </a:r>
            <a:r>
              <a:rPr lang="zh-CN" altLang="en-US" dirty="0" smtClean="0"/>
              <a:t>附件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《  XX </a:t>
            </a:r>
            <a:r>
              <a:rPr lang="zh-CN" altLang="en-US" dirty="0" smtClean="0"/>
              <a:t>年度学生志愿者服务基地与班级对接一览表</a:t>
            </a:r>
            <a:r>
              <a:rPr lang="en-US" altLang="zh-CN" dirty="0" smtClean="0"/>
              <a:t>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334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zh-CN" sz="2800" dirty="0"/>
              <a:t>2</a:t>
            </a:r>
            <a:r>
              <a:rPr lang="zh-CN" altLang="en-US" sz="2800" dirty="0" smtClean="0"/>
              <a:t>、阶段性维护。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altLang="zh-CN" sz="2800" dirty="0"/>
              <a:t> </a:t>
            </a:r>
            <a:r>
              <a:rPr lang="en-US" altLang="zh-CN" sz="2800" dirty="0" smtClean="0"/>
              <a:t>       </a:t>
            </a:r>
            <a:r>
              <a:rPr lang="zh-CN" altLang="en-US" sz="2800" dirty="0" smtClean="0"/>
              <a:t>每年</a:t>
            </a:r>
            <a:r>
              <a:rPr lang="en-US" altLang="zh-CN" sz="2800" dirty="0" smtClean="0"/>
              <a:t>6</a:t>
            </a:r>
            <a:r>
              <a:rPr lang="zh-CN" altLang="en-US" sz="2800" dirty="0" smtClean="0"/>
              <a:t>月、</a:t>
            </a:r>
            <a:r>
              <a:rPr lang="en-US" altLang="zh-CN" sz="2800" dirty="0" smtClean="0"/>
              <a:t>12</a:t>
            </a:r>
            <a:r>
              <a:rPr lang="zh-CN" altLang="en-US" sz="2800" dirty="0" smtClean="0"/>
              <a:t>月学校召开学生志愿者服务工作研讨会，邀请吴泾镇精神文明办、各基地负责人、工作人员等出席，学生科、教务科和教学部负责人及教务干事、志愿者服务专员、班主任等相关工作人员参加。</a:t>
            </a:r>
            <a:endParaRPr lang="zh-CN" altLang="en-US" sz="2800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475172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基地维护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294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8229600" cy="329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1136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内容占位符 2"/>
          <p:cNvSpPr txBox="1">
            <a:spLocks/>
          </p:cNvSpPr>
          <p:nvPr/>
        </p:nvSpPr>
        <p:spPr>
          <a:xfrm>
            <a:off x="1524310" y="4903310"/>
            <a:ext cx="2427950" cy="3383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zh-CN" altLang="en-US" sz="1600" dirty="0"/>
              <a:t>前往基地，完成志愿服务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学分的时时录入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第一年</a:t>
            </a:r>
            <a:r>
              <a:rPr lang="en-US" altLang="zh-CN" dirty="0" smtClean="0"/>
              <a:t>9</a:t>
            </a:r>
            <a:r>
              <a:rPr lang="zh-CN" altLang="en-US" dirty="0" smtClean="0"/>
              <a:t>月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第二年</a:t>
            </a:r>
            <a:r>
              <a:rPr lang="en-US" altLang="zh-CN" dirty="0" smtClean="0"/>
              <a:t>6</a:t>
            </a:r>
            <a:r>
              <a:rPr lang="zh-CN" altLang="en-US" dirty="0" smtClean="0"/>
              <a:t>月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595878" y="3558078"/>
            <a:ext cx="1944216" cy="3383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zh-CN" altLang="en-US" sz="1800" dirty="0" smtClean="0"/>
              <a:t>志愿者服务基地</a:t>
            </a:r>
            <a:endParaRPr lang="zh-CN" altLang="en-US" sz="1800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3851920" y="3567583"/>
            <a:ext cx="972108" cy="3383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zh-CN" altLang="en-US" sz="1800" dirty="0" smtClean="0"/>
              <a:t>班主任</a:t>
            </a:r>
            <a:endParaRPr lang="zh-CN" altLang="en-US" sz="1800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6660232" y="3415873"/>
            <a:ext cx="1728192" cy="6607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zh-CN" altLang="en-US" sz="1800" dirty="0" smtClean="0"/>
              <a:t>市级志愿者服务</a:t>
            </a:r>
            <a:endParaRPr lang="en-US" altLang="zh-CN" sz="1800" dirty="0" smtClean="0"/>
          </a:p>
          <a:p>
            <a:pPr marL="0" indent="0">
              <a:buFont typeface="Arial" pitchFamily="34" charset="0"/>
              <a:buNone/>
            </a:pPr>
            <a:r>
              <a:rPr lang="zh-CN" altLang="en-US" sz="1800" dirty="0" smtClean="0"/>
              <a:t>学时录入平台</a:t>
            </a:r>
            <a:endParaRPr lang="zh-CN" altLang="en-US" sz="1800" dirty="0"/>
          </a:p>
        </p:txBody>
      </p:sp>
      <p:cxnSp>
        <p:nvCxnSpPr>
          <p:cNvPr id="8" name="直接连接符 7"/>
          <p:cNvCxnSpPr>
            <a:endCxn id="5" idx="1"/>
          </p:cNvCxnSpPr>
          <p:nvPr/>
        </p:nvCxnSpPr>
        <p:spPr>
          <a:xfrm flipV="1">
            <a:off x="2540094" y="3736751"/>
            <a:ext cx="1311826" cy="7788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内容占位符 2"/>
          <p:cNvSpPr txBox="1">
            <a:spLocks/>
          </p:cNvSpPr>
          <p:nvPr/>
        </p:nvSpPr>
        <p:spPr>
          <a:xfrm>
            <a:off x="2540094" y="3384709"/>
            <a:ext cx="1095802" cy="3383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zh-CN" altLang="en-US" sz="1800" dirty="0" smtClean="0"/>
              <a:t>发布需求</a:t>
            </a:r>
            <a:endParaRPr lang="zh-CN" altLang="en-US" sz="1800" dirty="0"/>
          </a:p>
        </p:txBody>
      </p:sp>
      <p:cxnSp>
        <p:nvCxnSpPr>
          <p:cNvPr id="23" name="直接连接符 22"/>
          <p:cNvCxnSpPr>
            <a:endCxn id="6" idx="1"/>
          </p:cNvCxnSpPr>
          <p:nvPr/>
        </p:nvCxnSpPr>
        <p:spPr>
          <a:xfrm flipV="1">
            <a:off x="4824028" y="3746257"/>
            <a:ext cx="1836204" cy="7788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490350" y="5241646"/>
            <a:ext cx="236157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4337974" y="3905919"/>
            <a:ext cx="0" cy="1166559"/>
          </a:xfrm>
          <a:prstGeom prst="line">
            <a:avLst/>
          </a:prstGeom>
          <a:ln>
            <a:headEnd type="none" w="lg" len="lg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内容占位符 2"/>
          <p:cNvSpPr txBox="1">
            <a:spLocks/>
          </p:cNvSpPr>
          <p:nvPr/>
        </p:nvSpPr>
        <p:spPr>
          <a:xfrm>
            <a:off x="3866250" y="5072478"/>
            <a:ext cx="1137798" cy="3383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/>
              <a:t>班级学生</a:t>
            </a:r>
          </a:p>
        </p:txBody>
      </p:sp>
      <p:sp>
        <p:nvSpPr>
          <p:cNvPr id="38" name="内容占位符 2"/>
          <p:cNvSpPr txBox="1">
            <a:spLocks/>
          </p:cNvSpPr>
          <p:nvPr/>
        </p:nvSpPr>
        <p:spPr>
          <a:xfrm>
            <a:off x="4359167" y="4076640"/>
            <a:ext cx="378042" cy="3383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00"/>
              </a:lnSpc>
              <a:buFont typeface="Arial" pitchFamily="34" charset="0"/>
              <a:buNone/>
            </a:pPr>
            <a:r>
              <a:rPr lang="zh-CN" altLang="en-US" sz="1600" dirty="0" smtClean="0"/>
              <a:t>选</a:t>
            </a:r>
            <a:endParaRPr lang="en-US" altLang="zh-CN" sz="1600" dirty="0" smtClean="0"/>
          </a:p>
          <a:p>
            <a:pPr marL="0" indent="0">
              <a:lnSpc>
                <a:spcPts val="1200"/>
              </a:lnSpc>
              <a:buFont typeface="Arial" pitchFamily="34" charset="0"/>
              <a:buNone/>
            </a:pPr>
            <a:r>
              <a:rPr lang="zh-CN" altLang="en-US" sz="1600" dirty="0" smtClean="0"/>
              <a:t>派</a:t>
            </a:r>
            <a:endParaRPr lang="en-US" altLang="zh-CN" sz="1600" dirty="0" smtClean="0"/>
          </a:p>
          <a:p>
            <a:pPr marL="0" indent="0">
              <a:lnSpc>
                <a:spcPts val="1200"/>
              </a:lnSpc>
              <a:buFont typeface="Arial" pitchFamily="34" charset="0"/>
              <a:buNone/>
            </a:pPr>
            <a:r>
              <a:rPr lang="zh-CN" altLang="en-US" sz="1600" dirty="0" smtClean="0"/>
              <a:t>学</a:t>
            </a:r>
            <a:endParaRPr lang="en-US" altLang="zh-CN" sz="1600" dirty="0" smtClean="0"/>
          </a:p>
          <a:p>
            <a:pPr marL="0" indent="0">
              <a:lnSpc>
                <a:spcPts val="1200"/>
              </a:lnSpc>
              <a:buFont typeface="Arial" pitchFamily="34" charset="0"/>
              <a:buNone/>
            </a:pPr>
            <a:r>
              <a:rPr lang="zh-CN" altLang="en-US" sz="1600" dirty="0" smtClean="0"/>
              <a:t>生</a:t>
            </a:r>
            <a:endParaRPr lang="zh-CN" altLang="en-US" sz="1600" dirty="0"/>
          </a:p>
        </p:txBody>
      </p:sp>
      <p:cxnSp>
        <p:nvCxnSpPr>
          <p:cNvPr id="40" name="直接连接符 39"/>
          <p:cNvCxnSpPr/>
          <p:nvPr/>
        </p:nvCxnSpPr>
        <p:spPr>
          <a:xfrm>
            <a:off x="1489179" y="2564904"/>
            <a:ext cx="0" cy="993174"/>
          </a:xfrm>
          <a:prstGeom prst="line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1479791" y="2564904"/>
            <a:ext cx="2879376" cy="0"/>
          </a:xfrm>
          <a:prstGeom prst="line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>
            <a:endCxn id="5" idx="0"/>
          </p:cNvCxnSpPr>
          <p:nvPr/>
        </p:nvCxnSpPr>
        <p:spPr>
          <a:xfrm>
            <a:off x="4337974" y="2564904"/>
            <a:ext cx="0" cy="1002679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内容占位符 2"/>
          <p:cNvSpPr txBox="1">
            <a:spLocks/>
          </p:cNvSpPr>
          <p:nvPr/>
        </p:nvSpPr>
        <p:spPr>
          <a:xfrm>
            <a:off x="1705504" y="2586608"/>
            <a:ext cx="2427950" cy="3383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altLang="zh-CN" sz="1600" dirty="0" smtClean="0"/>
              <a:t>2</a:t>
            </a:r>
            <a:r>
              <a:rPr lang="zh-CN" altLang="en-US" sz="1600" dirty="0" smtClean="0"/>
              <a:t>日内反馈学生完成情况</a:t>
            </a:r>
            <a:endParaRPr lang="zh-CN" altLang="en-US" sz="1600" dirty="0"/>
          </a:p>
        </p:txBody>
      </p:sp>
      <p:sp>
        <p:nvSpPr>
          <p:cNvPr id="51" name="内容占位符 2"/>
          <p:cNvSpPr txBox="1">
            <a:spLocks/>
          </p:cNvSpPr>
          <p:nvPr/>
        </p:nvSpPr>
        <p:spPr>
          <a:xfrm>
            <a:off x="5125719" y="3402309"/>
            <a:ext cx="1213975" cy="3383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altLang="zh-CN" sz="1600" dirty="0" smtClean="0"/>
              <a:t>15</a:t>
            </a:r>
            <a:r>
              <a:rPr lang="zh-CN" altLang="en-US" sz="1600" dirty="0" smtClean="0"/>
              <a:t>日内录入</a:t>
            </a:r>
            <a:endParaRPr lang="zh-CN" altLang="en-US" sz="1600" dirty="0"/>
          </a:p>
        </p:txBody>
      </p:sp>
      <p:cxnSp>
        <p:nvCxnSpPr>
          <p:cNvPr id="52" name="直接连接符 51"/>
          <p:cNvCxnSpPr/>
          <p:nvPr/>
        </p:nvCxnSpPr>
        <p:spPr>
          <a:xfrm flipV="1">
            <a:off x="1452005" y="3905919"/>
            <a:ext cx="0" cy="1335727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923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课时费支付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1340768"/>
            <a:ext cx="8229600" cy="648072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每年</a:t>
            </a:r>
            <a:r>
              <a:rPr lang="en-US" altLang="zh-CN" dirty="0" smtClean="0"/>
              <a:t>5</a:t>
            </a:r>
            <a:r>
              <a:rPr lang="zh-CN" altLang="en-US" dirty="0" smtClean="0"/>
              <a:t>月和</a:t>
            </a:r>
            <a:r>
              <a:rPr lang="en-US" altLang="zh-CN" dirty="0" smtClean="0"/>
              <a:t>12</a:t>
            </a:r>
            <a:r>
              <a:rPr lang="zh-CN" altLang="en-US" dirty="0" smtClean="0"/>
              <a:t>月完成学期课时费支付工作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595878" y="3558078"/>
            <a:ext cx="972108" cy="3383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zh-CN" altLang="en-US" sz="1800" dirty="0" smtClean="0"/>
              <a:t>班主任</a:t>
            </a:r>
            <a:endParaRPr lang="zh-CN" altLang="en-US" sz="1800" dirty="0"/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1596586" y="3716086"/>
            <a:ext cx="1311826" cy="7788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内容占位符 2"/>
          <p:cNvSpPr txBox="1">
            <a:spLocks/>
          </p:cNvSpPr>
          <p:nvPr/>
        </p:nvSpPr>
        <p:spPr>
          <a:xfrm>
            <a:off x="2908412" y="3567583"/>
            <a:ext cx="1663588" cy="3383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zh-CN" altLang="en-US" sz="1800" dirty="0" smtClean="0"/>
              <a:t>本部教务干事</a:t>
            </a:r>
            <a:endParaRPr lang="zh-CN" altLang="en-US" sz="1800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1704598" y="3896414"/>
            <a:ext cx="1095802" cy="3383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zh-CN" altLang="en-US" sz="1600" dirty="0" smtClean="0"/>
              <a:t>凭录入平台全班学生完成</a:t>
            </a:r>
            <a:r>
              <a:rPr lang="en-US" altLang="zh-CN" sz="1600" dirty="0" smtClean="0"/>
              <a:t>X</a:t>
            </a:r>
            <a:r>
              <a:rPr lang="zh-CN" altLang="en-US" sz="1600" dirty="0" smtClean="0"/>
              <a:t>学时记录打印版，提出</a:t>
            </a:r>
            <a:r>
              <a:rPr lang="en-US" altLang="zh-CN" sz="1600" dirty="0" smtClean="0"/>
              <a:t>X</a:t>
            </a:r>
            <a:r>
              <a:rPr lang="zh-CN" altLang="en-US" sz="1600" dirty="0" smtClean="0"/>
              <a:t>课时费支付申请</a:t>
            </a:r>
            <a:endParaRPr lang="zh-CN" altLang="en-US" sz="1600" dirty="0"/>
          </a:p>
        </p:txBody>
      </p:sp>
      <p:cxnSp>
        <p:nvCxnSpPr>
          <p:cNvPr id="8" name="直接连接符 7"/>
          <p:cNvCxnSpPr>
            <a:endCxn id="10" idx="1"/>
          </p:cNvCxnSpPr>
          <p:nvPr/>
        </p:nvCxnSpPr>
        <p:spPr>
          <a:xfrm flipV="1">
            <a:off x="4572000" y="3703472"/>
            <a:ext cx="1372214" cy="16508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内容占位符 2"/>
          <p:cNvSpPr txBox="1">
            <a:spLocks/>
          </p:cNvSpPr>
          <p:nvPr/>
        </p:nvSpPr>
        <p:spPr>
          <a:xfrm>
            <a:off x="4680012" y="2323728"/>
            <a:ext cx="1095802" cy="3383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zh-CN" altLang="en-US" sz="1600" dirty="0" smtClean="0"/>
              <a:t>审核</a:t>
            </a:r>
            <a:r>
              <a:rPr lang="en-US" altLang="zh-CN" sz="1600" dirty="0" smtClean="0"/>
              <a:t>X</a:t>
            </a:r>
            <a:r>
              <a:rPr lang="zh-CN" altLang="en-US" sz="1600" dirty="0" smtClean="0"/>
              <a:t>学时记录打印版，制作</a:t>
            </a:r>
            <a:r>
              <a:rPr lang="en-US" altLang="zh-CN" sz="1600" dirty="0" smtClean="0"/>
              <a:t>X</a:t>
            </a:r>
            <a:r>
              <a:rPr lang="zh-CN" altLang="en-US" sz="1600" dirty="0" smtClean="0"/>
              <a:t>课时费付款单</a:t>
            </a:r>
            <a:endParaRPr lang="zh-CN" altLang="en-US" sz="1600" dirty="0"/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5944214" y="3534304"/>
            <a:ext cx="1280462" cy="3383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zh-CN" altLang="en-US" sz="1800" dirty="0" smtClean="0"/>
              <a:t>教学部主任</a:t>
            </a:r>
            <a:endParaRPr lang="zh-CN" altLang="en-US" sz="1800" dirty="0"/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7224676" y="3725787"/>
            <a:ext cx="515676" cy="1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内容占位符 2"/>
          <p:cNvSpPr txBox="1">
            <a:spLocks/>
          </p:cNvSpPr>
          <p:nvPr/>
        </p:nvSpPr>
        <p:spPr>
          <a:xfrm>
            <a:off x="7864011" y="3389957"/>
            <a:ext cx="1095802" cy="845840"/>
          </a:xfrm>
          <a:prstGeom prst="rect">
            <a:avLst/>
          </a:prstGeom>
          <a:ln>
            <a:solidFill>
              <a:srgbClr val="92D050"/>
            </a:solidFill>
            <a:prstDash val="dash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zh-CN" altLang="en-US" sz="1600" dirty="0" smtClean="0"/>
              <a:t>进入课时费审核报销程序</a:t>
            </a:r>
            <a:endParaRPr lang="zh-CN" altLang="en-US" sz="1600" dirty="0"/>
          </a:p>
        </p:txBody>
      </p:sp>
      <p:sp>
        <p:nvSpPr>
          <p:cNvPr id="17" name="内容占位符 2"/>
          <p:cNvSpPr txBox="1">
            <a:spLocks/>
          </p:cNvSpPr>
          <p:nvPr/>
        </p:nvSpPr>
        <p:spPr>
          <a:xfrm>
            <a:off x="7210766" y="3264161"/>
            <a:ext cx="644365" cy="3383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zh-CN" altLang="en-US" sz="1600" dirty="0" smtClean="0"/>
              <a:t>审核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189648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194</Words>
  <Application>Microsoft Office PowerPoint</Application>
  <PresentationFormat>全屏显示(4:3)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主题​​</vt:lpstr>
      <vt:lpstr>志愿者服务工作流程图</vt:lpstr>
      <vt:lpstr>基地建设</vt:lpstr>
      <vt:lpstr>2、阶段性维护。         每年6月、12月学校召开学生志愿者服务工作研讨会，邀请吴泾镇精神文明办、各基地负责人、工作人员等出席，学生科、教务科和教学部负责人及教务干事、志愿者服务专员、班主任等相关工作人员参加。</vt:lpstr>
      <vt:lpstr>PowerPoint 演示文稿</vt:lpstr>
      <vt:lpstr>学分的时时录入</vt:lpstr>
      <vt:lpstr>课时费支付</vt:lpstr>
    </vt:vector>
  </TitlesOfParts>
  <Company>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志愿者服务工作流程图</dc:title>
  <dc:creator>USER-</dc:creator>
  <cp:lastModifiedBy>USER-</cp:lastModifiedBy>
  <cp:revision>16</cp:revision>
  <dcterms:created xsi:type="dcterms:W3CDTF">2016-11-21T00:58:50Z</dcterms:created>
  <dcterms:modified xsi:type="dcterms:W3CDTF">2016-11-21T03:09:56Z</dcterms:modified>
</cp:coreProperties>
</file>